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59" r:id="rId5"/>
    <p:sldId id="261" r:id="rId6"/>
    <p:sldId id="262" r:id="rId7"/>
    <p:sldId id="263" r:id="rId8"/>
    <p:sldId id="264" r:id="rId9"/>
    <p:sldId id="266" r:id="rId10"/>
    <p:sldId id="267" r:id="rId11"/>
    <p:sldId id="265" r:id="rId12"/>
    <p:sldId id="268" r:id="rId13"/>
    <p:sldId id="269" r:id="rId14"/>
    <p:sldId id="271" r:id="rId15"/>
    <p:sldId id="270"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4660"/>
  </p:normalViewPr>
  <p:slideViewPr>
    <p:cSldViewPr snapToGrid="0">
      <p:cViewPr varScale="1">
        <p:scale>
          <a:sx n="111" d="100"/>
          <a:sy n="111" d="100"/>
        </p:scale>
        <p:origin x="21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10.03.2022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162362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10.03.2022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33935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10.03.2022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10391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10.03.2022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346205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43BB50-91E1-4BA0-A42C-4DF2330EA335}" type="datetimeFigureOut">
              <a:rPr lang="tr-TR" smtClean="0"/>
              <a:t>10.03.2022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10042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43BB50-91E1-4BA0-A42C-4DF2330EA335}" type="datetimeFigureOut">
              <a:rPr lang="tr-TR" smtClean="0"/>
              <a:t>10.03.2022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08347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43BB50-91E1-4BA0-A42C-4DF2330EA335}" type="datetimeFigureOut">
              <a:rPr lang="tr-TR" smtClean="0"/>
              <a:t>10.03.2022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94272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43BB50-91E1-4BA0-A42C-4DF2330EA335}" type="datetimeFigureOut">
              <a:rPr lang="tr-TR" smtClean="0"/>
              <a:t>10.03.2022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2350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3BB50-91E1-4BA0-A42C-4DF2330EA335}" type="datetimeFigureOut">
              <a:rPr lang="tr-TR" smtClean="0"/>
              <a:t>10.03.2022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65696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43BB50-91E1-4BA0-A42C-4DF2330EA335}" type="datetimeFigureOut">
              <a:rPr lang="tr-TR" smtClean="0"/>
              <a:t>10.03.2022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96115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43BB50-91E1-4BA0-A42C-4DF2330EA335}" type="datetimeFigureOut">
              <a:rPr lang="tr-TR" smtClean="0"/>
              <a:t>10.03.2022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427434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3BB50-91E1-4BA0-A42C-4DF2330EA335}" type="datetimeFigureOut">
              <a:rPr lang="tr-TR" smtClean="0"/>
              <a:t>10.03.2022</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4577B-AD22-4399-B073-B2A69B3B842D}" type="slidenum">
              <a:rPr lang="tr-TR" smtClean="0"/>
              <a:t>‹#›</a:t>
            </a:fld>
            <a:endParaRPr lang="tr-TR"/>
          </a:p>
        </p:txBody>
      </p:sp>
    </p:spTree>
    <p:extLst>
      <p:ext uri="{BB962C8B-B14F-4D97-AF65-F5344CB8AC3E}">
        <p14:creationId xmlns:p14="http://schemas.microsoft.com/office/powerpoint/2010/main" val="305750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4010" y="3688565"/>
            <a:ext cx="2601595" cy="605155"/>
          </a:xfrm>
          <a:prstGeom prst="rect">
            <a:avLst/>
          </a:prstGeom>
        </p:spPr>
        <p:txBody>
          <a:bodyPr vert="horz" wrap="square" lIns="0" tIns="0" rIns="0" bIns="0" rtlCol="0">
            <a:noAutofit/>
          </a:bodyPr>
          <a:lstStyle/>
          <a:p>
            <a:pPr marL="12700">
              <a:lnSpc>
                <a:spcPts val="4765"/>
              </a:lnSpc>
            </a:pPr>
            <a:r>
              <a:rPr sz="4000" b="1" spc="-25" dirty="0">
                <a:solidFill>
                  <a:srgbClr val="991200"/>
                </a:solidFill>
                <a:latin typeface="Trebuchet MS"/>
                <a:cs typeface="Trebuchet MS"/>
              </a:rPr>
              <a:t>Büyük</a:t>
            </a:r>
            <a:r>
              <a:rPr sz="4000" b="1" spc="-40" dirty="0">
                <a:solidFill>
                  <a:srgbClr val="991200"/>
                </a:solidFill>
                <a:latin typeface="Trebuchet MS"/>
                <a:cs typeface="Trebuchet MS"/>
              </a:rPr>
              <a:t> </a:t>
            </a:r>
            <a:r>
              <a:rPr sz="4000" b="1" spc="-20" dirty="0">
                <a:solidFill>
                  <a:srgbClr val="991200"/>
                </a:solidFill>
                <a:latin typeface="Trebuchet MS"/>
                <a:cs typeface="Trebuchet MS"/>
              </a:rPr>
              <a:t>Veri</a:t>
            </a:r>
            <a:endParaRPr sz="4000" dirty="0">
              <a:latin typeface="Trebuchet MS"/>
              <a:cs typeface="Trebuchet MS"/>
            </a:endParaRPr>
          </a:p>
        </p:txBody>
      </p:sp>
      <p:sp>
        <p:nvSpPr>
          <p:cNvPr id="4" name="object 4"/>
          <p:cNvSpPr txBox="1"/>
          <p:nvPr/>
        </p:nvSpPr>
        <p:spPr>
          <a:xfrm>
            <a:off x="3857944" y="4293718"/>
            <a:ext cx="1428115" cy="266700"/>
          </a:xfrm>
          <a:prstGeom prst="rect">
            <a:avLst/>
          </a:prstGeom>
        </p:spPr>
        <p:txBody>
          <a:bodyPr vert="horz" wrap="square" lIns="0" tIns="0" rIns="0" bIns="0" rtlCol="0">
            <a:noAutofit/>
          </a:bodyPr>
          <a:lstStyle/>
          <a:p>
            <a:pPr marL="12700"/>
            <a:r>
              <a:rPr sz="1600" dirty="0">
                <a:latin typeface="Calibri"/>
                <a:cs typeface="Calibri"/>
              </a:rPr>
              <a:t>Hüseyin TURGUT</a:t>
            </a:r>
          </a:p>
        </p:txBody>
      </p:sp>
      <p:pic>
        <p:nvPicPr>
          <p:cNvPr id="6" name="Resim 5">
            <a:extLst>
              <a:ext uri="{FF2B5EF4-FFF2-40B4-BE49-F238E27FC236}">
                <a16:creationId xmlns:a16="http://schemas.microsoft.com/office/drawing/2014/main" id="{AF53CB7C-B790-406D-A005-1DE6B4AE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09290"/>
          </a:xfrm>
          <a:prstGeom prst="rect">
            <a:avLst/>
          </a:prstGeom>
        </p:spPr>
      </p:pic>
      <p:pic>
        <p:nvPicPr>
          <p:cNvPr id="1028" name="Picture 4" descr="Kurumsal Kimlik | Burdur Mehmet Akif Ersoy Üniversitesi">
            <a:extLst>
              <a:ext uri="{FF2B5EF4-FFF2-40B4-BE49-F238E27FC236}">
                <a16:creationId xmlns:a16="http://schemas.microsoft.com/office/drawing/2014/main" id="{9F226E63-BA68-4EB7-90BA-41092F659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944" y="6269173"/>
            <a:ext cx="1732203" cy="58882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050EB4FA-A760-4AD8-856C-465355396D2B}"/>
              </a:ext>
            </a:extLst>
          </p:cNvPr>
          <p:cNvSpPr txBox="1"/>
          <p:nvPr/>
        </p:nvSpPr>
        <p:spPr>
          <a:xfrm>
            <a:off x="1371602" y="4539959"/>
            <a:ext cx="2849498" cy="564257"/>
          </a:xfrm>
          <a:prstGeom prst="rect">
            <a:avLst/>
          </a:prstGeom>
          <a:noFill/>
        </p:spPr>
        <p:txBody>
          <a:bodyPr wrap="none" rtlCol="0">
            <a:spAutoFit/>
          </a:bodyPr>
          <a:lstStyle/>
          <a:p>
            <a:pPr marL="285750" indent="-285750" fontAlgn="base">
              <a:spcAft>
                <a:spcPts val="800"/>
              </a:spcAft>
              <a:buFont typeface="Arial" panose="020B0604020202020204" pitchFamily="34" charset="0"/>
              <a:buChar char="•"/>
            </a:pPr>
            <a:r>
              <a:rPr lang="tr-TR" sz="1200" b="1" dirty="0" err="1"/>
              <a:t>Big</a:t>
            </a:r>
            <a:r>
              <a:rPr lang="tr-TR" sz="1200" b="1" dirty="0"/>
              <a:t> Data ( Büyük Veri) ve Bulut İlişkisi</a:t>
            </a:r>
          </a:p>
          <a:p>
            <a:pPr marL="285750" indent="-285750" fontAlgn="base">
              <a:spcAft>
                <a:spcPts val="800"/>
              </a:spcAft>
              <a:buFont typeface="Arial" panose="020B0604020202020204" pitchFamily="34" charset="0"/>
              <a:buChar char="•"/>
            </a:pPr>
            <a:endParaRPr lang="tr-TR" sz="1200" dirty="0">
              <a:solidFill>
                <a:schemeClr val="accent6">
                  <a:lumMod val="50000"/>
                </a:schemeClr>
              </a:solidFill>
            </a:endParaRPr>
          </a:p>
        </p:txBody>
      </p:sp>
      <p:sp>
        <p:nvSpPr>
          <p:cNvPr id="10" name="Metin kutusu 9">
            <a:extLst>
              <a:ext uri="{FF2B5EF4-FFF2-40B4-BE49-F238E27FC236}">
                <a16:creationId xmlns:a16="http://schemas.microsoft.com/office/drawing/2014/main" id="{66F601F2-5E1C-475E-A2C4-449F9AB5CB69}"/>
              </a:ext>
            </a:extLst>
          </p:cNvPr>
          <p:cNvSpPr txBox="1"/>
          <p:nvPr/>
        </p:nvSpPr>
        <p:spPr>
          <a:xfrm>
            <a:off x="381002" y="4953002"/>
            <a:ext cx="1193031" cy="769441"/>
          </a:xfrm>
          <a:prstGeom prst="rect">
            <a:avLst/>
          </a:prstGeom>
          <a:noFill/>
        </p:spPr>
        <p:txBody>
          <a:bodyPr wrap="square">
            <a:spAutoFit/>
          </a:bodyPr>
          <a:lstStyle/>
          <a:p>
            <a:r>
              <a:rPr lang="tr-TR" sz="4400" b="1" dirty="0"/>
              <a:t>#3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a:t>
            </a:r>
            <a:r>
              <a:rPr lang="tr-TR" b="1" dirty="0" err="1">
                <a:solidFill>
                  <a:srgbClr val="FF0000"/>
                </a:solidFill>
              </a:rPr>
              <a:t>Cloud</a:t>
            </a:r>
            <a:r>
              <a:rPr lang="tr-TR" b="1" dirty="0">
                <a:solidFill>
                  <a:srgbClr val="FF0000"/>
                </a:solidFill>
              </a:rPr>
              <a:t> Computing) Nedir? </a:t>
            </a:r>
          </a:p>
        </p:txBody>
      </p:sp>
      <p:sp>
        <p:nvSpPr>
          <p:cNvPr id="7" name="Metin kutusu 6">
            <a:extLst>
              <a:ext uri="{FF2B5EF4-FFF2-40B4-BE49-F238E27FC236}">
                <a16:creationId xmlns:a16="http://schemas.microsoft.com/office/drawing/2014/main" id="{AC143051-27AC-42A3-9CB5-3D00FC209B41}"/>
              </a:ext>
            </a:extLst>
          </p:cNvPr>
          <p:cNvSpPr txBox="1"/>
          <p:nvPr/>
        </p:nvSpPr>
        <p:spPr>
          <a:xfrm>
            <a:off x="675016" y="1191154"/>
            <a:ext cx="8141179" cy="4524315"/>
          </a:xfrm>
          <a:prstGeom prst="rect">
            <a:avLst/>
          </a:prstGeom>
          <a:noFill/>
        </p:spPr>
        <p:txBody>
          <a:bodyPr wrap="square">
            <a:spAutoFit/>
          </a:bodyPr>
          <a:lstStyle/>
          <a:p>
            <a:r>
              <a:rPr lang="tr-TR" dirty="0"/>
              <a:t>Yazılım Hizmeti (</a:t>
            </a:r>
            <a:r>
              <a:rPr lang="tr-TR" dirty="0" err="1"/>
              <a:t>SaaS</a:t>
            </a:r>
            <a:r>
              <a:rPr lang="tr-TR" dirty="0"/>
              <a:t>): </a:t>
            </a:r>
          </a:p>
          <a:p>
            <a:endParaRPr lang="tr-TR" dirty="0"/>
          </a:p>
          <a:p>
            <a:r>
              <a:rPr lang="tr-TR" dirty="0"/>
              <a:t>Son yıllarda hayatımızı kolaylaştıran mobil cihazlarda çalıştırdığımız uygulamalar da </a:t>
            </a:r>
            <a:r>
              <a:rPr lang="tr-TR" dirty="0" err="1"/>
              <a:t>SaaS</a:t>
            </a:r>
            <a:r>
              <a:rPr lang="tr-TR" dirty="0"/>
              <a:t> hizmet modeli ile çalışmaktadır. Bu uygulamalar web üzerinden cihaza yüklenmekte, cihazın dahili hafızasında barındırılmakta ancak yazılımın güncellenmesi ve bakımı yine bulut üzerinden yönetilmektedir. </a:t>
            </a:r>
          </a:p>
          <a:p>
            <a:endParaRPr lang="tr-TR" dirty="0"/>
          </a:p>
          <a:p>
            <a:r>
              <a:rPr lang="tr-TR" dirty="0" err="1"/>
              <a:t>SaaS</a:t>
            </a:r>
            <a:r>
              <a:rPr lang="tr-TR" dirty="0"/>
              <a:t> modelinin avantajlarını aşağıda gibi sıralamak mümkündür: </a:t>
            </a:r>
          </a:p>
          <a:p>
            <a:endParaRPr lang="tr-TR" dirty="0"/>
          </a:p>
          <a:p>
            <a:r>
              <a:rPr lang="tr-TR" dirty="0"/>
              <a:t>• Kullanıcılar alışkın oldukları Web tarayıcı ara yüzünü kullanırlar. </a:t>
            </a:r>
          </a:p>
          <a:p>
            <a:r>
              <a:rPr lang="tr-TR" dirty="0"/>
              <a:t>• Kullanıcılar ölçeklenebilir hizmetleri tükettikleri ölçüde öderler. </a:t>
            </a:r>
          </a:p>
          <a:p>
            <a:r>
              <a:rPr lang="tr-TR" dirty="0"/>
              <a:t>• Kurumlarda daha az bilişim uzmanı ile daha etkin çalışma imkânı sunar. </a:t>
            </a:r>
          </a:p>
          <a:p>
            <a:r>
              <a:rPr lang="tr-TR" dirty="0"/>
              <a:t>• Organizasyonların ihtiyacına uygun olarak uyarlanabilmektedirler. </a:t>
            </a:r>
          </a:p>
          <a:p>
            <a:r>
              <a:rPr lang="tr-TR" dirty="0"/>
              <a:t>• Uygulama yazılımı üreten girişimler için büyük fırsatlar yaratırlar.</a:t>
            </a:r>
          </a:p>
          <a:p>
            <a:endParaRPr lang="tr-TR" dirty="0"/>
          </a:p>
          <a:p>
            <a:endParaRPr lang="tr-TR" dirty="0"/>
          </a:p>
        </p:txBody>
      </p:sp>
    </p:spTree>
    <p:extLst>
      <p:ext uri="{BB962C8B-B14F-4D97-AF65-F5344CB8AC3E}">
        <p14:creationId xmlns:p14="http://schemas.microsoft.com/office/powerpoint/2010/main" val="80849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Yayılım Türleri </a:t>
            </a:r>
          </a:p>
        </p:txBody>
      </p:sp>
      <p:sp>
        <p:nvSpPr>
          <p:cNvPr id="10" name="Metin kutusu 9">
            <a:extLst>
              <a:ext uri="{FF2B5EF4-FFF2-40B4-BE49-F238E27FC236}">
                <a16:creationId xmlns:a16="http://schemas.microsoft.com/office/drawing/2014/main" id="{99D9B3C2-65AB-44D6-8385-ED6B286C8EE3}"/>
              </a:ext>
            </a:extLst>
          </p:cNvPr>
          <p:cNvSpPr txBox="1"/>
          <p:nvPr/>
        </p:nvSpPr>
        <p:spPr>
          <a:xfrm>
            <a:off x="675017" y="1208407"/>
            <a:ext cx="5007634" cy="1569660"/>
          </a:xfrm>
          <a:prstGeom prst="rect">
            <a:avLst/>
          </a:prstGeom>
          <a:noFill/>
        </p:spPr>
        <p:txBody>
          <a:bodyPr wrap="square">
            <a:spAutoFit/>
          </a:bodyPr>
          <a:lstStyle/>
          <a:p>
            <a:r>
              <a:rPr lang="tr-TR" sz="1200" dirty="0"/>
              <a:t>Yayılım türüne göre bulut hizmetleri </a:t>
            </a:r>
          </a:p>
          <a:p>
            <a:pPr marL="171450" indent="-171450">
              <a:buFont typeface="Arial" panose="020B0604020202020204" pitchFamily="34" charset="0"/>
              <a:buChar char="•"/>
            </a:pPr>
            <a:r>
              <a:rPr lang="tr-TR" b="1" dirty="0"/>
              <a:t>Özel (</a:t>
            </a:r>
            <a:r>
              <a:rPr lang="tr-TR" b="1" dirty="0" err="1"/>
              <a:t>Private</a:t>
            </a:r>
            <a:r>
              <a:rPr lang="tr-TR" b="1" dirty="0"/>
              <a:t>), </a:t>
            </a:r>
          </a:p>
          <a:p>
            <a:pPr marL="171450" indent="-171450">
              <a:buFont typeface="Arial" panose="020B0604020202020204" pitchFamily="34" charset="0"/>
              <a:buChar char="•"/>
            </a:pPr>
            <a:r>
              <a:rPr lang="tr-TR" b="1" dirty="0"/>
              <a:t>Topluluk (</a:t>
            </a:r>
            <a:r>
              <a:rPr lang="tr-TR" b="1" dirty="0" err="1"/>
              <a:t>Community</a:t>
            </a:r>
            <a:r>
              <a:rPr lang="tr-TR" b="1" dirty="0"/>
              <a:t>), </a:t>
            </a:r>
          </a:p>
          <a:p>
            <a:pPr marL="171450" indent="-171450">
              <a:buFont typeface="Arial" panose="020B0604020202020204" pitchFamily="34" charset="0"/>
              <a:buChar char="•"/>
            </a:pPr>
            <a:r>
              <a:rPr lang="tr-TR" b="1" dirty="0"/>
              <a:t>Kamu(</a:t>
            </a:r>
            <a:r>
              <a:rPr lang="tr-TR" b="1" dirty="0" err="1"/>
              <a:t>Public</a:t>
            </a:r>
            <a:r>
              <a:rPr lang="tr-TR" b="1" dirty="0"/>
              <a:t>) </a:t>
            </a:r>
          </a:p>
          <a:p>
            <a:pPr marL="171450" indent="-171450">
              <a:buFont typeface="Arial" panose="020B0604020202020204" pitchFamily="34" charset="0"/>
              <a:buChar char="•"/>
            </a:pPr>
            <a:r>
              <a:rPr lang="tr-TR" b="1" dirty="0"/>
              <a:t>Melez(</a:t>
            </a:r>
            <a:r>
              <a:rPr lang="tr-TR" b="1" dirty="0" err="1"/>
              <a:t>Hybrid</a:t>
            </a:r>
            <a:r>
              <a:rPr lang="tr-TR" b="1" dirty="0"/>
              <a:t>) </a:t>
            </a:r>
          </a:p>
          <a:p>
            <a:r>
              <a:rPr lang="tr-TR" sz="1200" dirty="0"/>
              <a:t>olarak sınıflandırılmaktadır.</a:t>
            </a:r>
          </a:p>
        </p:txBody>
      </p:sp>
    </p:spTree>
    <p:extLst>
      <p:ext uri="{BB962C8B-B14F-4D97-AF65-F5344CB8AC3E}">
        <p14:creationId xmlns:p14="http://schemas.microsoft.com/office/powerpoint/2010/main" val="111992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Yayılım Türleri </a:t>
            </a:r>
          </a:p>
        </p:txBody>
      </p:sp>
      <p:sp>
        <p:nvSpPr>
          <p:cNvPr id="10" name="Metin kutusu 9">
            <a:extLst>
              <a:ext uri="{FF2B5EF4-FFF2-40B4-BE49-F238E27FC236}">
                <a16:creationId xmlns:a16="http://schemas.microsoft.com/office/drawing/2014/main" id="{99D9B3C2-65AB-44D6-8385-ED6B286C8EE3}"/>
              </a:ext>
            </a:extLst>
          </p:cNvPr>
          <p:cNvSpPr txBox="1"/>
          <p:nvPr/>
        </p:nvSpPr>
        <p:spPr>
          <a:xfrm>
            <a:off x="675017" y="1208407"/>
            <a:ext cx="7157768" cy="2954655"/>
          </a:xfrm>
          <a:prstGeom prst="rect">
            <a:avLst/>
          </a:prstGeom>
          <a:noFill/>
        </p:spPr>
        <p:txBody>
          <a:bodyPr wrap="square">
            <a:spAutoFit/>
          </a:bodyPr>
          <a:lstStyle/>
          <a:p>
            <a:r>
              <a:rPr lang="tr-TR" sz="1200" dirty="0"/>
              <a:t>Yayılım türüne göre bulut hizmetleri </a:t>
            </a:r>
          </a:p>
          <a:p>
            <a:pPr marL="171450" indent="-171450">
              <a:buFont typeface="Arial" panose="020B0604020202020204" pitchFamily="34" charset="0"/>
              <a:buChar char="•"/>
            </a:pPr>
            <a:r>
              <a:rPr lang="tr-TR" b="1" dirty="0"/>
              <a:t>Özel (</a:t>
            </a:r>
            <a:r>
              <a:rPr lang="tr-TR" b="1" dirty="0" err="1"/>
              <a:t>Private</a:t>
            </a:r>
            <a:r>
              <a:rPr lang="tr-TR" b="1" dirty="0"/>
              <a:t>), </a:t>
            </a:r>
            <a:r>
              <a:rPr lang="tr-TR" dirty="0"/>
              <a:t>Bir organizasyonun özel kullanımı için oluşturulmuş bulut bilişim türüdür. İç bulut ismi de verilen özel bulutların kurulması, yönetilmesi ve yürütülmesi sahibi tarafından ya da dış hizmetin alındığı kuruluşlar tarafından gerçekleştirilir. Veri merkezi ve sunucular dış ortamdan bir güvenlik mekanizması tarafından korunur. </a:t>
            </a:r>
          </a:p>
          <a:p>
            <a:pPr marL="171450" indent="-171450">
              <a:buFont typeface="Arial" panose="020B0604020202020204" pitchFamily="34" charset="0"/>
              <a:buChar char="•"/>
            </a:pPr>
            <a:endParaRPr lang="tr-TR" b="1" dirty="0"/>
          </a:p>
          <a:p>
            <a:pPr marL="171450" indent="-171450">
              <a:buFont typeface="Arial" panose="020B0604020202020204" pitchFamily="34" charset="0"/>
              <a:buChar char="•"/>
            </a:pPr>
            <a:r>
              <a:rPr lang="tr-TR" b="1" dirty="0"/>
              <a:t>Topluluk (</a:t>
            </a:r>
            <a:r>
              <a:rPr lang="tr-TR" b="1" dirty="0" err="1"/>
              <a:t>Community</a:t>
            </a:r>
            <a:r>
              <a:rPr lang="tr-TR" b="1" dirty="0"/>
              <a:t>), </a:t>
            </a:r>
          </a:p>
          <a:p>
            <a:pPr marL="171450" indent="-171450">
              <a:buFont typeface="Arial" panose="020B0604020202020204" pitchFamily="34" charset="0"/>
              <a:buChar char="•"/>
            </a:pPr>
            <a:r>
              <a:rPr lang="tr-TR" b="1" dirty="0"/>
              <a:t>Kamu(</a:t>
            </a:r>
            <a:r>
              <a:rPr lang="tr-TR" b="1" dirty="0" err="1"/>
              <a:t>Public</a:t>
            </a:r>
            <a:r>
              <a:rPr lang="tr-TR" b="1" dirty="0"/>
              <a:t>) </a:t>
            </a:r>
          </a:p>
          <a:p>
            <a:pPr marL="171450" indent="-171450">
              <a:buFont typeface="Arial" panose="020B0604020202020204" pitchFamily="34" charset="0"/>
              <a:buChar char="•"/>
            </a:pPr>
            <a:r>
              <a:rPr lang="tr-TR" b="1" dirty="0"/>
              <a:t>Melez(</a:t>
            </a:r>
            <a:r>
              <a:rPr lang="tr-TR" b="1" dirty="0" err="1"/>
              <a:t>Hybrid</a:t>
            </a:r>
            <a:r>
              <a:rPr lang="tr-TR" b="1" dirty="0"/>
              <a:t>) </a:t>
            </a:r>
          </a:p>
          <a:p>
            <a:r>
              <a:rPr lang="tr-TR" sz="1200" dirty="0"/>
              <a:t>olarak sınıflandırılmaktadır.</a:t>
            </a:r>
          </a:p>
        </p:txBody>
      </p:sp>
    </p:spTree>
    <p:extLst>
      <p:ext uri="{BB962C8B-B14F-4D97-AF65-F5344CB8AC3E}">
        <p14:creationId xmlns:p14="http://schemas.microsoft.com/office/powerpoint/2010/main" val="345085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Yayılım Türleri </a:t>
            </a:r>
          </a:p>
        </p:txBody>
      </p:sp>
      <p:sp>
        <p:nvSpPr>
          <p:cNvPr id="10" name="Metin kutusu 9">
            <a:extLst>
              <a:ext uri="{FF2B5EF4-FFF2-40B4-BE49-F238E27FC236}">
                <a16:creationId xmlns:a16="http://schemas.microsoft.com/office/drawing/2014/main" id="{99D9B3C2-65AB-44D6-8385-ED6B286C8EE3}"/>
              </a:ext>
            </a:extLst>
          </p:cNvPr>
          <p:cNvSpPr txBox="1"/>
          <p:nvPr/>
        </p:nvSpPr>
        <p:spPr>
          <a:xfrm>
            <a:off x="675017" y="1208407"/>
            <a:ext cx="7157768" cy="3231654"/>
          </a:xfrm>
          <a:prstGeom prst="rect">
            <a:avLst/>
          </a:prstGeom>
          <a:noFill/>
        </p:spPr>
        <p:txBody>
          <a:bodyPr wrap="square">
            <a:spAutoFit/>
          </a:bodyPr>
          <a:lstStyle/>
          <a:p>
            <a:r>
              <a:rPr lang="tr-TR" sz="1200" dirty="0"/>
              <a:t>Yayılım türüne göre bulut hizmetleri </a:t>
            </a:r>
          </a:p>
          <a:p>
            <a:pPr marL="171450" indent="-171450">
              <a:buFont typeface="Arial" panose="020B0604020202020204" pitchFamily="34" charset="0"/>
              <a:buChar char="•"/>
            </a:pPr>
            <a:r>
              <a:rPr lang="tr-TR" b="1" dirty="0"/>
              <a:t>Özel (</a:t>
            </a:r>
            <a:r>
              <a:rPr lang="tr-TR" b="1" dirty="0" err="1"/>
              <a:t>Private</a:t>
            </a:r>
            <a:r>
              <a:rPr lang="tr-TR" b="1" dirty="0"/>
              <a:t>), </a:t>
            </a:r>
          </a:p>
          <a:p>
            <a:pPr marL="171450" indent="-171450">
              <a:buFont typeface="Arial" panose="020B0604020202020204" pitchFamily="34" charset="0"/>
              <a:buChar char="•"/>
            </a:pPr>
            <a:r>
              <a:rPr lang="tr-TR" b="1" dirty="0"/>
              <a:t>Topluluk (</a:t>
            </a:r>
            <a:r>
              <a:rPr lang="tr-TR" b="1" dirty="0" err="1"/>
              <a:t>Community</a:t>
            </a:r>
            <a:r>
              <a:rPr lang="tr-TR" b="1" dirty="0"/>
              <a:t>), </a:t>
            </a:r>
            <a:r>
              <a:rPr lang="tr-TR" dirty="0"/>
              <a:t>Bu yapı </a:t>
            </a:r>
            <a:r>
              <a:rPr lang="tr-TR" dirty="0" err="1"/>
              <a:t>Grid</a:t>
            </a:r>
            <a:r>
              <a:rPr lang="tr-TR" dirty="0"/>
              <a:t> Bilişim ve Gönüllü Bilişim paradigmalardan türemiş bir buluttur. Ortak noktaları olan bireylerin altyapılarını ortak bir amaç için bir araya getirirler. Bu sayede gerekli olan bilişim maliyetlerini paylaşarak daha verimli bir bilişim sistemi oluştururlar. Bir sosyal toplum kuruluşu, dernek ya da 3.şahış şirketler tarafından oluşturulabilir</a:t>
            </a:r>
          </a:p>
          <a:p>
            <a:pPr marL="171450" indent="-171450">
              <a:buFont typeface="Arial" panose="020B0604020202020204" pitchFamily="34" charset="0"/>
              <a:buChar char="•"/>
            </a:pPr>
            <a:endParaRPr lang="tr-TR" b="1" dirty="0"/>
          </a:p>
          <a:p>
            <a:pPr marL="171450" indent="-171450">
              <a:buFont typeface="Arial" panose="020B0604020202020204" pitchFamily="34" charset="0"/>
              <a:buChar char="•"/>
            </a:pPr>
            <a:r>
              <a:rPr lang="tr-TR" b="1" dirty="0"/>
              <a:t>Kamu(</a:t>
            </a:r>
            <a:r>
              <a:rPr lang="tr-TR" b="1" dirty="0" err="1"/>
              <a:t>Public</a:t>
            </a:r>
            <a:r>
              <a:rPr lang="tr-TR" b="1" dirty="0"/>
              <a:t>) </a:t>
            </a:r>
          </a:p>
          <a:p>
            <a:pPr marL="171450" indent="-171450">
              <a:buFont typeface="Arial" panose="020B0604020202020204" pitchFamily="34" charset="0"/>
              <a:buChar char="•"/>
            </a:pPr>
            <a:r>
              <a:rPr lang="tr-TR" b="1" dirty="0"/>
              <a:t>Melez(</a:t>
            </a:r>
            <a:r>
              <a:rPr lang="tr-TR" b="1" dirty="0" err="1"/>
              <a:t>Hybrid</a:t>
            </a:r>
            <a:r>
              <a:rPr lang="tr-TR" b="1" dirty="0"/>
              <a:t>) </a:t>
            </a:r>
          </a:p>
          <a:p>
            <a:r>
              <a:rPr lang="tr-TR" sz="1200" dirty="0"/>
              <a:t>olarak sınıflandırılmaktadır.</a:t>
            </a:r>
          </a:p>
        </p:txBody>
      </p:sp>
    </p:spTree>
    <p:extLst>
      <p:ext uri="{BB962C8B-B14F-4D97-AF65-F5344CB8AC3E}">
        <p14:creationId xmlns:p14="http://schemas.microsoft.com/office/powerpoint/2010/main" val="804509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Yayılım Türleri </a:t>
            </a:r>
          </a:p>
        </p:txBody>
      </p:sp>
      <p:sp>
        <p:nvSpPr>
          <p:cNvPr id="10" name="Metin kutusu 9">
            <a:extLst>
              <a:ext uri="{FF2B5EF4-FFF2-40B4-BE49-F238E27FC236}">
                <a16:creationId xmlns:a16="http://schemas.microsoft.com/office/drawing/2014/main" id="{99D9B3C2-65AB-44D6-8385-ED6B286C8EE3}"/>
              </a:ext>
            </a:extLst>
          </p:cNvPr>
          <p:cNvSpPr txBox="1"/>
          <p:nvPr/>
        </p:nvSpPr>
        <p:spPr>
          <a:xfrm>
            <a:off x="675017" y="1208407"/>
            <a:ext cx="7157768" cy="2677656"/>
          </a:xfrm>
          <a:prstGeom prst="rect">
            <a:avLst/>
          </a:prstGeom>
          <a:noFill/>
        </p:spPr>
        <p:txBody>
          <a:bodyPr wrap="square">
            <a:spAutoFit/>
          </a:bodyPr>
          <a:lstStyle/>
          <a:p>
            <a:r>
              <a:rPr lang="tr-TR" sz="1200" dirty="0"/>
              <a:t>Yayılım türüne göre bulut hizmetleri </a:t>
            </a:r>
          </a:p>
          <a:p>
            <a:pPr marL="171450" indent="-171450">
              <a:buFont typeface="Arial" panose="020B0604020202020204" pitchFamily="34" charset="0"/>
              <a:buChar char="•"/>
            </a:pPr>
            <a:r>
              <a:rPr lang="tr-TR" b="1" dirty="0"/>
              <a:t>Özel (</a:t>
            </a:r>
            <a:r>
              <a:rPr lang="tr-TR" b="1" dirty="0" err="1"/>
              <a:t>Private</a:t>
            </a:r>
            <a:r>
              <a:rPr lang="tr-TR" b="1" dirty="0"/>
              <a:t>), </a:t>
            </a:r>
          </a:p>
          <a:p>
            <a:pPr marL="171450" indent="-171450">
              <a:buFont typeface="Arial" panose="020B0604020202020204" pitchFamily="34" charset="0"/>
              <a:buChar char="•"/>
            </a:pPr>
            <a:r>
              <a:rPr lang="tr-TR" b="1" dirty="0"/>
              <a:t>Topluluk (</a:t>
            </a:r>
            <a:r>
              <a:rPr lang="tr-TR" b="1" dirty="0" err="1"/>
              <a:t>Community</a:t>
            </a:r>
            <a:r>
              <a:rPr lang="tr-TR" b="1" dirty="0"/>
              <a:t>), </a:t>
            </a:r>
          </a:p>
          <a:p>
            <a:pPr marL="171450" indent="-171450">
              <a:buFont typeface="Arial" panose="020B0604020202020204" pitchFamily="34" charset="0"/>
              <a:buChar char="•"/>
            </a:pPr>
            <a:r>
              <a:rPr lang="tr-TR" b="1" dirty="0"/>
              <a:t>Kamu(</a:t>
            </a:r>
            <a:r>
              <a:rPr lang="tr-TR" b="1" dirty="0" err="1"/>
              <a:t>Public</a:t>
            </a:r>
            <a:r>
              <a:rPr lang="tr-TR" b="1" dirty="0"/>
              <a:t>) </a:t>
            </a:r>
            <a:r>
              <a:rPr lang="tr-TR" dirty="0"/>
              <a:t>Kamu ya da dışsal bulut en yaygın kullanıma sahip bulut türüdür. Herkesin kullanımına açılmış bulut bilişim hizmetleridir. Bu hizmetler bir devlet kurumunun vatandaşlarına hizmetlerini ulaştırması için oluşturabileceği gibi Google, Microsoft ve Amazon gibi şirketlerin bireysel bilişim hizmetleri için oluşturdukları bulut yapılarıdır. </a:t>
            </a:r>
            <a:endParaRPr lang="tr-TR" b="1" dirty="0"/>
          </a:p>
          <a:p>
            <a:pPr marL="171450" indent="-171450">
              <a:buFont typeface="Arial" panose="020B0604020202020204" pitchFamily="34" charset="0"/>
              <a:buChar char="•"/>
            </a:pPr>
            <a:r>
              <a:rPr lang="tr-TR" b="1" dirty="0"/>
              <a:t>Melez(</a:t>
            </a:r>
            <a:r>
              <a:rPr lang="tr-TR" b="1" dirty="0" err="1"/>
              <a:t>Hybrid</a:t>
            </a:r>
            <a:r>
              <a:rPr lang="tr-TR" b="1" dirty="0"/>
              <a:t>) </a:t>
            </a:r>
          </a:p>
          <a:p>
            <a:r>
              <a:rPr lang="tr-TR" sz="1200" dirty="0"/>
              <a:t>olarak sınıflandırılmaktadır.</a:t>
            </a:r>
          </a:p>
        </p:txBody>
      </p:sp>
    </p:spTree>
    <p:extLst>
      <p:ext uri="{BB962C8B-B14F-4D97-AF65-F5344CB8AC3E}">
        <p14:creationId xmlns:p14="http://schemas.microsoft.com/office/powerpoint/2010/main" val="342021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Yayılım Türleri </a:t>
            </a:r>
          </a:p>
        </p:txBody>
      </p:sp>
      <p:sp>
        <p:nvSpPr>
          <p:cNvPr id="10" name="Metin kutusu 9">
            <a:extLst>
              <a:ext uri="{FF2B5EF4-FFF2-40B4-BE49-F238E27FC236}">
                <a16:creationId xmlns:a16="http://schemas.microsoft.com/office/drawing/2014/main" id="{99D9B3C2-65AB-44D6-8385-ED6B286C8EE3}"/>
              </a:ext>
            </a:extLst>
          </p:cNvPr>
          <p:cNvSpPr txBox="1"/>
          <p:nvPr/>
        </p:nvSpPr>
        <p:spPr>
          <a:xfrm>
            <a:off x="675016" y="1208407"/>
            <a:ext cx="7390681" cy="2677656"/>
          </a:xfrm>
          <a:prstGeom prst="rect">
            <a:avLst/>
          </a:prstGeom>
          <a:noFill/>
        </p:spPr>
        <p:txBody>
          <a:bodyPr wrap="square">
            <a:spAutoFit/>
          </a:bodyPr>
          <a:lstStyle/>
          <a:p>
            <a:r>
              <a:rPr lang="tr-TR" sz="1200" dirty="0"/>
              <a:t>Yayılım türüne göre bulut hizmetleri </a:t>
            </a:r>
          </a:p>
          <a:p>
            <a:pPr marL="171450" indent="-171450">
              <a:buFont typeface="Arial" panose="020B0604020202020204" pitchFamily="34" charset="0"/>
              <a:buChar char="•"/>
            </a:pPr>
            <a:r>
              <a:rPr lang="tr-TR" b="1" dirty="0"/>
              <a:t>Özel (</a:t>
            </a:r>
            <a:r>
              <a:rPr lang="tr-TR" b="1" dirty="0" err="1"/>
              <a:t>Private</a:t>
            </a:r>
            <a:r>
              <a:rPr lang="tr-TR" b="1" dirty="0"/>
              <a:t>), </a:t>
            </a:r>
          </a:p>
          <a:p>
            <a:pPr marL="171450" indent="-171450">
              <a:buFont typeface="Arial" panose="020B0604020202020204" pitchFamily="34" charset="0"/>
              <a:buChar char="•"/>
            </a:pPr>
            <a:r>
              <a:rPr lang="tr-TR" b="1" dirty="0"/>
              <a:t>Topluluk (</a:t>
            </a:r>
            <a:r>
              <a:rPr lang="tr-TR" b="1" dirty="0" err="1"/>
              <a:t>Community</a:t>
            </a:r>
            <a:r>
              <a:rPr lang="tr-TR" b="1" dirty="0"/>
              <a:t>), </a:t>
            </a:r>
          </a:p>
          <a:p>
            <a:pPr marL="171450" indent="-171450">
              <a:buFont typeface="Arial" panose="020B0604020202020204" pitchFamily="34" charset="0"/>
              <a:buChar char="•"/>
            </a:pPr>
            <a:r>
              <a:rPr lang="tr-TR" b="1" dirty="0"/>
              <a:t>Kamu(</a:t>
            </a:r>
            <a:r>
              <a:rPr lang="tr-TR" b="1" dirty="0" err="1"/>
              <a:t>Public</a:t>
            </a:r>
            <a:r>
              <a:rPr lang="tr-TR" b="1" dirty="0"/>
              <a:t>) </a:t>
            </a:r>
          </a:p>
          <a:p>
            <a:pPr marL="171450" indent="-171450">
              <a:buFont typeface="Arial" panose="020B0604020202020204" pitchFamily="34" charset="0"/>
              <a:buChar char="•"/>
            </a:pPr>
            <a:r>
              <a:rPr lang="tr-TR" b="1" dirty="0"/>
              <a:t>Melez(</a:t>
            </a:r>
            <a:r>
              <a:rPr lang="tr-TR" b="1" dirty="0" err="1"/>
              <a:t>Hybrid</a:t>
            </a:r>
            <a:r>
              <a:rPr lang="tr-TR" b="1" dirty="0"/>
              <a:t>) </a:t>
            </a:r>
            <a:r>
              <a:rPr lang="tr-TR" dirty="0"/>
              <a:t>Kamu ve özel bulut karmasından oluşan bulut sistemidir. Şekilde gösterildiği gibi iki farklı özellikte bulutun kendi sınır ve özelliklerini koruyarak bağlanması ile oluşturulur. İşletme ya da organizasyonun kritik verileri ve uygulamaları güvenlik duvarının ardındaki özel bulutta, genel erişime sunulan veri ve uygulamalar dış bulutta konumlandırılır. </a:t>
            </a:r>
            <a:endParaRPr lang="tr-TR" b="1" dirty="0"/>
          </a:p>
          <a:p>
            <a:r>
              <a:rPr lang="tr-TR" sz="1200" dirty="0"/>
              <a:t>olarak sınıflandırılmaktadır.</a:t>
            </a:r>
          </a:p>
        </p:txBody>
      </p:sp>
      <p:pic>
        <p:nvPicPr>
          <p:cNvPr id="3" name="Resim 2">
            <a:extLst>
              <a:ext uri="{FF2B5EF4-FFF2-40B4-BE49-F238E27FC236}">
                <a16:creationId xmlns:a16="http://schemas.microsoft.com/office/drawing/2014/main" id="{E86D395B-1B34-4724-A5E0-BC4D4C668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005" y="4006315"/>
            <a:ext cx="4854701" cy="2255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717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Yayılım Türleri </a:t>
            </a:r>
          </a:p>
        </p:txBody>
      </p:sp>
      <p:pic>
        <p:nvPicPr>
          <p:cNvPr id="4" name="Resim 3">
            <a:extLst>
              <a:ext uri="{FF2B5EF4-FFF2-40B4-BE49-F238E27FC236}">
                <a16:creationId xmlns:a16="http://schemas.microsoft.com/office/drawing/2014/main" id="{27B976C8-B2B4-48BD-8EC3-0824C2DC9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62" y="1352260"/>
            <a:ext cx="8421275" cy="4153480"/>
          </a:xfrm>
          <a:prstGeom prst="rect">
            <a:avLst/>
          </a:prstGeom>
        </p:spPr>
      </p:pic>
    </p:spTree>
    <p:extLst>
      <p:ext uri="{BB962C8B-B14F-4D97-AF65-F5344CB8AC3E}">
        <p14:creationId xmlns:p14="http://schemas.microsoft.com/office/powerpoint/2010/main" val="156253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a:t>
            </a:r>
            <a:r>
              <a:rPr lang="tr-TR" b="1" dirty="0" err="1">
                <a:solidFill>
                  <a:srgbClr val="FF0000"/>
                </a:solidFill>
              </a:rPr>
              <a:t>Teknolojisi’nin</a:t>
            </a:r>
            <a:r>
              <a:rPr lang="tr-TR" b="1" dirty="0">
                <a:solidFill>
                  <a:srgbClr val="FF0000"/>
                </a:solidFill>
              </a:rPr>
              <a:t> Getirdiği Avantajlar </a:t>
            </a:r>
          </a:p>
        </p:txBody>
      </p:sp>
      <p:sp>
        <p:nvSpPr>
          <p:cNvPr id="7" name="Metin kutusu 6">
            <a:extLst>
              <a:ext uri="{FF2B5EF4-FFF2-40B4-BE49-F238E27FC236}">
                <a16:creationId xmlns:a16="http://schemas.microsoft.com/office/drawing/2014/main" id="{17F49539-5A91-4CCB-BE9A-B13A1CD96D66}"/>
              </a:ext>
            </a:extLst>
          </p:cNvPr>
          <p:cNvSpPr txBox="1"/>
          <p:nvPr/>
        </p:nvSpPr>
        <p:spPr>
          <a:xfrm>
            <a:off x="778533" y="1287613"/>
            <a:ext cx="7218153" cy="3416320"/>
          </a:xfrm>
          <a:prstGeom prst="rect">
            <a:avLst/>
          </a:prstGeom>
          <a:noFill/>
        </p:spPr>
        <p:txBody>
          <a:bodyPr wrap="square">
            <a:spAutoFit/>
          </a:bodyPr>
          <a:lstStyle/>
          <a:p>
            <a:endParaRPr lang="tr-TR" dirty="0"/>
          </a:p>
          <a:p>
            <a:pPr marL="285750" indent="-285750">
              <a:buFont typeface="Arial" panose="020B0604020202020204" pitchFamily="34" charset="0"/>
              <a:buChar char="•"/>
            </a:pPr>
            <a:r>
              <a:rPr lang="tr-TR" dirty="0"/>
              <a:t>Bulut bilişim sistemleri </a:t>
            </a:r>
            <a:r>
              <a:rPr lang="tr-TR" dirty="0" err="1"/>
              <a:t>API’ler</a:t>
            </a:r>
            <a:r>
              <a:rPr lang="tr-TR" dirty="0"/>
              <a:t> ile hızlı kullanım kolaylık </a:t>
            </a:r>
          </a:p>
          <a:p>
            <a:pPr marL="285750" indent="-285750">
              <a:buFont typeface="Arial" panose="020B0604020202020204" pitchFamily="34" charset="0"/>
              <a:buChar char="•"/>
            </a:pPr>
            <a:r>
              <a:rPr lang="tr-TR" dirty="0"/>
              <a:t>Daha fazla depolama alanı, hızlı veri transferi ve bu yedekleme üzerinde maliyet tasarrufu yapabilme gibi bir takım olanaklar</a:t>
            </a:r>
          </a:p>
          <a:p>
            <a:pPr marL="285750" indent="-285750">
              <a:buFont typeface="Arial" panose="020B0604020202020204" pitchFamily="34" charset="0"/>
              <a:buChar char="•"/>
            </a:pPr>
            <a:r>
              <a:rPr lang="tr-TR" dirty="0"/>
              <a:t>Sürekli olarak artan verilerin arşivlenmesi, kullanıcıların yetki ve takibi gibi konuların oluşturduğu alt yapı karmaşası azalması. </a:t>
            </a:r>
          </a:p>
          <a:p>
            <a:pPr marL="285750" indent="-285750">
              <a:buFont typeface="Arial" panose="020B0604020202020204" pitchFamily="34" charset="0"/>
              <a:buChar char="•"/>
            </a:pPr>
            <a:r>
              <a:rPr lang="tr-TR" dirty="0"/>
              <a:t>Bulut teknolojisi yazılımları web tarayıcıları üzerinden çalışmasından dolayı; bilgisayar, tablet, akıllı telefon ve Smart TV'ler de kullanılarak platform bağımlılığından korumak </a:t>
            </a:r>
          </a:p>
          <a:p>
            <a:pPr marL="285750" indent="-285750">
              <a:buFont typeface="Arial" panose="020B0604020202020204" pitchFamily="34" charset="0"/>
              <a:buChar char="•"/>
            </a:pPr>
            <a:r>
              <a:rPr lang="tr-TR" dirty="0"/>
              <a:t>Bulut yazılım hizmetini veren şirketlerin verilerinin tutulduğu serverları 7/24 yazılım ve donanımsal olarak güvenlik tedbirlerini almasından dolayı ana bilgisayardan daha güvenlidir.</a:t>
            </a:r>
          </a:p>
        </p:txBody>
      </p:sp>
      <p:sp>
        <p:nvSpPr>
          <p:cNvPr id="10" name="Metin kutusu 9">
            <a:extLst>
              <a:ext uri="{FF2B5EF4-FFF2-40B4-BE49-F238E27FC236}">
                <a16:creationId xmlns:a16="http://schemas.microsoft.com/office/drawing/2014/main" id="{58E31335-F443-4F43-BD63-A1A4C7BA6F26}"/>
              </a:ext>
            </a:extLst>
          </p:cNvPr>
          <p:cNvSpPr txBox="1"/>
          <p:nvPr/>
        </p:nvSpPr>
        <p:spPr>
          <a:xfrm>
            <a:off x="675017" y="5108722"/>
            <a:ext cx="5007634" cy="923330"/>
          </a:xfrm>
          <a:prstGeom prst="rect">
            <a:avLst/>
          </a:prstGeom>
          <a:noFill/>
        </p:spPr>
        <p:txBody>
          <a:bodyPr wrap="square">
            <a:spAutoFit/>
          </a:bodyPr>
          <a:lstStyle/>
          <a:p>
            <a:r>
              <a:rPr lang="tr-TR" dirty="0"/>
              <a:t>Kısaca; bulut bilişim çok daha ucuza, kurulum gerektirmeden, her yerden çalışmayı desteklen bir hizmettir.</a:t>
            </a:r>
          </a:p>
        </p:txBody>
      </p:sp>
    </p:spTree>
    <p:extLst>
      <p:ext uri="{BB962C8B-B14F-4D97-AF65-F5344CB8AC3E}">
        <p14:creationId xmlns:p14="http://schemas.microsoft.com/office/powerpoint/2010/main" val="1828283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a:t>
            </a:r>
            <a:r>
              <a:rPr lang="tr-TR" b="1" dirty="0" err="1">
                <a:solidFill>
                  <a:srgbClr val="FF0000"/>
                </a:solidFill>
              </a:rPr>
              <a:t>Teknolojisi’nin</a:t>
            </a:r>
            <a:r>
              <a:rPr lang="tr-TR" b="1" dirty="0">
                <a:solidFill>
                  <a:srgbClr val="FF0000"/>
                </a:solidFill>
              </a:rPr>
              <a:t> Dezavantajları</a:t>
            </a:r>
          </a:p>
        </p:txBody>
      </p:sp>
      <p:sp>
        <p:nvSpPr>
          <p:cNvPr id="7" name="Metin kutusu 6">
            <a:extLst>
              <a:ext uri="{FF2B5EF4-FFF2-40B4-BE49-F238E27FC236}">
                <a16:creationId xmlns:a16="http://schemas.microsoft.com/office/drawing/2014/main" id="{17F49539-5A91-4CCB-BE9A-B13A1CD96D66}"/>
              </a:ext>
            </a:extLst>
          </p:cNvPr>
          <p:cNvSpPr txBox="1"/>
          <p:nvPr/>
        </p:nvSpPr>
        <p:spPr>
          <a:xfrm>
            <a:off x="675017" y="1296650"/>
            <a:ext cx="7218153" cy="3970318"/>
          </a:xfrm>
          <a:prstGeom prst="rect">
            <a:avLst/>
          </a:prstGeom>
          <a:noFill/>
        </p:spPr>
        <p:txBody>
          <a:bodyPr wrap="square">
            <a:spAutoFit/>
          </a:bodyPr>
          <a:lstStyle/>
          <a:p>
            <a:pPr marL="285750" indent="-285750">
              <a:buFont typeface="Arial" panose="020B0604020202020204" pitchFamily="34" charset="0"/>
              <a:buChar char="•"/>
            </a:pPr>
            <a:r>
              <a:rPr lang="tr-TR" dirty="0"/>
              <a:t>Bulut teknolojisi servisi kullanarak veri saklanması, kullanıcının verilerini riske atması bilgi güvenliğini ve kullanıcı gizliliğini sağlayamamaktadır. Güvenlik açıkları oldukça fazladır. </a:t>
            </a:r>
          </a:p>
          <a:p>
            <a:pPr marL="285750" indent="-285750">
              <a:buFont typeface="Arial" panose="020B0604020202020204" pitchFamily="34" charset="0"/>
              <a:buChar char="•"/>
            </a:pPr>
            <a:r>
              <a:rPr lang="tr-TR" dirty="0"/>
              <a:t>Ülkelerin ekonomik durumlarından dolayı dijital bölünmeyi arttıracak, bu da uluslararası, politik ve ekonomik sorunlar doğuracaktır. </a:t>
            </a:r>
          </a:p>
          <a:p>
            <a:pPr marL="285750" indent="-285750">
              <a:buFont typeface="Arial" panose="020B0604020202020204" pitchFamily="34" charset="0"/>
              <a:buChar char="•"/>
            </a:pPr>
            <a:r>
              <a:rPr lang="tr-TR" dirty="0"/>
              <a:t>En önemli sorun ise depolanan verilere ulaşılabilmesi için internet bağlantısının olması gerekmektedir. Yani internet olmayan durumlarda bilgilerimize erişmek söz konusu değildir. İnternete bağlı olarak düşük hızlı internete sahipseniz veri alış-veriş hızınız da o derecede daha yavaş olacaktır. </a:t>
            </a:r>
          </a:p>
          <a:p>
            <a:pPr marL="285750" indent="-285750">
              <a:buFont typeface="Arial" panose="020B0604020202020204" pitchFamily="34" charset="0"/>
              <a:buChar char="•"/>
            </a:pPr>
            <a:r>
              <a:rPr lang="tr-TR" dirty="0"/>
              <a:t>Hizmetlerinin gelişmesiyle birlikte donanımsal ve </a:t>
            </a:r>
            <a:r>
              <a:rPr lang="tr-TR" dirty="0" err="1"/>
              <a:t>yazılımsal</a:t>
            </a:r>
            <a:r>
              <a:rPr lang="tr-TR" dirty="0"/>
              <a:t> bakım ve tamir maliyetlerinin azalacak olması ve buna bağlı olarak da bu işi yapan Bilgi Teknolojisi (BT) uzmanlarının iş sahalarının daralması durumu da son dezavantajlardan birisidir.</a:t>
            </a:r>
          </a:p>
        </p:txBody>
      </p:sp>
    </p:spTree>
    <p:extLst>
      <p:ext uri="{BB962C8B-B14F-4D97-AF65-F5344CB8AC3E}">
        <p14:creationId xmlns:p14="http://schemas.microsoft.com/office/powerpoint/2010/main" val="109086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err="1">
                <a:solidFill>
                  <a:srgbClr val="FF0000"/>
                </a:solidFill>
              </a:rPr>
              <a:t>Big</a:t>
            </a:r>
            <a:r>
              <a:rPr lang="tr-TR" b="1" dirty="0">
                <a:solidFill>
                  <a:srgbClr val="FF0000"/>
                </a:solidFill>
              </a:rPr>
              <a:t> Data ( Büyük Veri) ve Bulut İlişkisi</a:t>
            </a:r>
          </a:p>
        </p:txBody>
      </p:sp>
      <p:sp>
        <p:nvSpPr>
          <p:cNvPr id="7" name="Metin kutusu 6">
            <a:extLst>
              <a:ext uri="{FF2B5EF4-FFF2-40B4-BE49-F238E27FC236}">
                <a16:creationId xmlns:a16="http://schemas.microsoft.com/office/drawing/2014/main" id="{17F49539-5A91-4CCB-BE9A-B13A1CD96D66}"/>
              </a:ext>
            </a:extLst>
          </p:cNvPr>
          <p:cNvSpPr txBox="1"/>
          <p:nvPr/>
        </p:nvSpPr>
        <p:spPr>
          <a:xfrm>
            <a:off x="675017" y="1296650"/>
            <a:ext cx="7218153" cy="1754326"/>
          </a:xfrm>
          <a:prstGeom prst="rect">
            <a:avLst/>
          </a:prstGeom>
          <a:noFill/>
        </p:spPr>
        <p:txBody>
          <a:bodyPr wrap="square">
            <a:spAutoFit/>
          </a:bodyPr>
          <a:lstStyle/>
          <a:p>
            <a:pPr marL="285750" indent="-285750">
              <a:buFont typeface="Arial" panose="020B0604020202020204" pitchFamily="34" charset="0"/>
              <a:buChar char="•"/>
            </a:pPr>
            <a:r>
              <a:rPr lang="tr-TR" dirty="0" err="1"/>
              <a:t>Big</a:t>
            </a:r>
            <a:r>
              <a:rPr lang="tr-TR" dirty="0"/>
              <a:t> Data (büyük veri) ; zamanla elde edilen, yapılandırılmış ya da yapılandırılmamış, yani henüz geleneksel yöntem veya araçlarla işlenerek kullanılabilir hale getirilmemiş verilerdir.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pPr lvl="1"/>
            <a:r>
              <a:rPr lang="tr-TR" b="1" dirty="0"/>
              <a:t>		bilgisayarın işleyemeyeceği kadar büyük</a:t>
            </a:r>
          </a:p>
        </p:txBody>
      </p:sp>
    </p:spTree>
    <p:extLst>
      <p:ext uri="{BB962C8B-B14F-4D97-AF65-F5344CB8AC3E}">
        <p14:creationId xmlns:p14="http://schemas.microsoft.com/office/powerpoint/2010/main" val="98644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a:t>
            </a:r>
            <a:r>
              <a:rPr lang="tr-TR" b="1" dirty="0" err="1">
                <a:solidFill>
                  <a:srgbClr val="FF0000"/>
                </a:solidFill>
              </a:rPr>
              <a:t>Cloud</a:t>
            </a:r>
            <a:r>
              <a:rPr lang="tr-TR" b="1" dirty="0">
                <a:solidFill>
                  <a:srgbClr val="FF0000"/>
                </a:solidFill>
              </a:rPr>
              <a:t> Computing) Nedir? </a:t>
            </a: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6812711" cy="3788858"/>
          </a:xfrm>
          <a:prstGeom prst="rect">
            <a:avLst/>
          </a:prstGeom>
          <a:noFill/>
        </p:spPr>
        <p:txBody>
          <a:bodyPr wrap="square">
            <a:spAutoFit/>
          </a:bodyPr>
          <a:lstStyle/>
          <a:p>
            <a:pPr>
              <a:lnSpc>
                <a:spcPct val="150000"/>
              </a:lnSpc>
            </a:pPr>
            <a:r>
              <a:rPr lang="tr-TR" dirty="0"/>
              <a:t>Bulut bilişim teknolojisinin gelişmesi sayesinde, </a:t>
            </a:r>
          </a:p>
          <a:p>
            <a:pPr>
              <a:lnSpc>
                <a:spcPct val="150000"/>
              </a:lnSpc>
            </a:pPr>
            <a:endParaRPr lang="tr-TR" dirty="0"/>
          </a:p>
          <a:p>
            <a:pPr>
              <a:lnSpc>
                <a:spcPct val="150000"/>
              </a:lnSpc>
            </a:pPr>
            <a:r>
              <a:rPr lang="tr-TR" dirty="0"/>
              <a:t>büyük verilerin internet üzerinde </a:t>
            </a:r>
            <a:r>
              <a:rPr lang="tr-TR" dirty="0" err="1"/>
              <a:t>depolanabilirliği</a:t>
            </a:r>
            <a:endParaRPr lang="tr-TR" dirty="0"/>
          </a:p>
          <a:p>
            <a:pPr>
              <a:lnSpc>
                <a:spcPct val="150000"/>
              </a:lnSpc>
            </a:pPr>
            <a:r>
              <a:rPr lang="tr-TR" dirty="0"/>
              <a:t> ve bu verilerin erişilebilirliği olanaklı hale gelmiştir. </a:t>
            </a:r>
          </a:p>
          <a:p>
            <a:pPr>
              <a:lnSpc>
                <a:spcPct val="150000"/>
              </a:lnSpc>
            </a:pPr>
            <a:endParaRPr lang="tr-TR" dirty="0"/>
          </a:p>
          <a:p>
            <a:pPr>
              <a:lnSpc>
                <a:spcPct val="150000"/>
              </a:lnSpc>
            </a:pPr>
            <a:endParaRPr lang="tr-TR" dirty="0"/>
          </a:p>
          <a:p>
            <a:pPr>
              <a:lnSpc>
                <a:spcPct val="150000"/>
              </a:lnSpc>
            </a:pPr>
            <a:r>
              <a:rPr lang="tr-TR" dirty="0"/>
              <a:t>Bu imkanlar doğrultusunda Endüstri 4.0'ın yapı taşlarından olan büyük veri (</a:t>
            </a:r>
            <a:r>
              <a:rPr lang="tr-TR" dirty="0" err="1"/>
              <a:t>big</a:t>
            </a:r>
            <a:r>
              <a:rPr lang="tr-TR" dirty="0"/>
              <a:t> data) tanımı endüstride uygulanabilme imkanına sahip olmuştur. </a:t>
            </a:r>
          </a:p>
        </p:txBody>
      </p:sp>
      <p:pic>
        <p:nvPicPr>
          <p:cNvPr id="14" name="Resim 13">
            <a:extLst>
              <a:ext uri="{FF2B5EF4-FFF2-40B4-BE49-F238E27FC236}">
                <a16:creationId xmlns:a16="http://schemas.microsoft.com/office/drawing/2014/main" id="{34FA610E-3F71-4B16-B22F-13101E87E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624" y="596025"/>
            <a:ext cx="3349454" cy="2949431"/>
          </a:xfrm>
          <a:prstGeom prst="rect">
            <a:avLst/>
          </a:prstGeom>
          <a:ln>
            <a:noFill/>
          </a:ln>
          <a:effectLst>
            <a:softEdge rad="112500"/>
          </a:effectLst>
        </p:spPr>
      </p:pic>
    </p:spTree>
    <p:extLst>
      <p:ext uri="{BB962C8B-B14F-4D97-AF65-F5344CB8AC3E}">
        <p14:creationId xmlns:p14="http://schemas.microsoft.com/office/powerpoint/2010/main" val="1421590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err="1">
                <a:solidFill>
                  <a:srgbClr val="FF0000"/>
                </a:solidFill>
              </a:rPr>
              <a:t>Big</a:t>
            </a:r>
            <a:r>
              <a:rPr lang="tr-TR" b="1" dirty="0">
                <a:solidFill>
                  <a:srgbClr val="FF0000"/>
                </a:solidFill>
              </a:rPr>
              <a:t> Data ( Büyük Veri) ve Bulut İlişkisi</a:t>
            </a:r>
          </a:p>
        </p:txBody>
      </p:sp>
      <p:sp>
        <p:nvSpPr>
          <p:cNvPr id="7" name="Metin kutusu 6">
            <a:extLst>
              <a:ext uri="{FF2B5EF4-FFF2-40B4-BE49-F238E27FC236}">
                <a16:creationId xmlns:a16="http://schemas.microsoft.com/office/drawing/2014/main" id="{17F49539-5A91-4CCB-BE9A-B13A1CD96D66}"/>
              </a:ext>
            </a:extLst>
          </p:cNvPr>
          <p:cNvSpPr txBox="1"/>
          <p:nvPr/>
        </p:nvSpPr>
        <p:spPr>
          <a:xfrm>
            <a:off x="675017" y="1296650"/>
            <a:ext cx="7218153" cy="3970318"/>
          </a:xfrm>
          <a:prstGeom prst="rect">
            <a:avLst/>
          </a:prstGeom>
          <a:noFill/>
        </p:spPr>
        <p:txBody>
          <a:bodyPr wrap="square">
            <a:spAutoFit/>
          </a:bodyPr>
          <a:lstStyle/>
          <a:p>
            <a:r>
              <a:rPr lang="tr-TR" dirty="0"/>
              <a:t>Elde edilen ya da üretilen verilerin %90ı son bir yılda üretilmiştir.</a:t>
            </a:r>
          </a:p>
          <a:p>
            <a:endParaRPr lang="tr-TR" dirty="0"/>
          </a:p>
          <a:p>
            <a:endParaRPr lang="tr-TR" dirty="0"/>
          </a:p>
          <a:p>
            <a:endParaRPr lang="tr-TR" dirty="0"/>
          </a:p>
          <a:p>
            <a:r>
              <a:rPr lang="tr-TR" dirty="0"/>
              <a:t>Veriler mobil cihazlarımız, yazılım kayıtları, kameralar, mikrofonlar, sosyal medya, internetteki tüm hareketlerimiz şu anda bilgi akışında işlenmek üzere depolanmaktadır.</a:t>
            </a:r>
          </a:p>
          <a:p>
            <a:endParaRPr lang="tr-TR" dirty="0"/>
          </a:p>
          <a:p>
            <a:endParaRPr lang="tr-TR" dirty="0"/>
          </a:p>
          <a:p>
            <a:r>
              <a:rPr lang="tr-TR" dirty="0"/>
              <a:t>Bulut bilişim olanaklarının, depolama ve bilişim gücü sınırlarını ortadan kaldırması büyük verinin önünün açılmasına yardımcı olmuştur. Son yıllarda verilerin, boyut, çeşitlilik ve karmaşıklık anlamında sürekli büyümesi ve büyümeye devam edecek olması, büyük veri konusunu bir sorun olmaktan çıkarıp bulut bilişimle birlikte bir çözüm odağı haline gelmesi sağlanmıştır.</a:t>
            </a:r>
            <a:endParaRPr lang="tr-TR" b="1" dirty="0"/>
          </a:p>
        </p:txBody>
      </p:sp>
    </p:spTree>
    <p:extLst>
      <p:ext uri="{BB962C8B-B14F-4D97-AF65-F5344CB8AC3E}">
        <p14:creationId xmlns:p14="http://schemas.microsoft.com/office/powerpoint/2010/main" val="256895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err="1">
                <a:solidFill>
                  <a:srgbClr val="FF0000"/>
                </a:solidFill>
              </a:rPr>
              <a:t>Big</a:t>
            </a:r>
            <a:r>
              <a:rPr lang="tr-TR" b="1" dirty="0">
                <a:solidFill>
                  <a:srgbClr val="FF0000"/>
                </a:solidFill>
              </a:rPr>
              <a:t> Data ( Büyük Veri) ve Bulut İlişkisi</a:t>
            </a:r>
          </a:p>
        </p:txBody>
      </p:sp>
      <p:sp>
        <p:nvSpPr>
          <p:cNvPr id="7" name="Metin kutusu 6">
            <a:extLst>
              <a:ext uri="{FF2B5EF4-FFF2-40B4-BE49-F238E27FC236}">
                <a16:creationId xmlns:a16="http://schemas.microsoft.com/office/drawing/2014/main" id="{17F49539-5A91-4CCB-BE9A-B13A1CD96D66}"/>
              </a:ext>
            </a:extLst>
          </p:cNvPr>
          <p:cNvSpPr txBox="1"/>
          <p:nvPr/>
        </p:nvSpPr>
        <p:spPr>
          <a:xfrm>
            <a:off x="675017" y="1296650"/>
            <a:ext cx="7218153" cy="3970318"/>
          </a:xfrm>
          <a:prstGeom prst="rect">
            <a:avLst/>
          </a:prstGeom>
          <a:noFill/>
        </p:spPr>
        <p:txBody>
          <a:bodyPr wrap="square">
            <a:spAutoFit/>
          </a:bodyPr>
          <a:lstStyle/>
          <a:p>
            <a:r>
              <a:rPr lang="tr-TR" dirty="0"/>
              <a:t>Bulut Bilişim Uygulamaları </a:t>
            </a:r>
          </a:p>
          <a:p>
            <a:endParaRPr lang="tr-TR" dirty="0"/>
          </a:p>
          <a:p>
            <a:endParaRPr lang="tr-TR" dirty="0"/>
          </a:p>
          <a:p>
            <a:r>
              <a:rPr lang="tr-TR" dirty="0"/>
              <a:t>►Karelport.com: Bulut üzerinden hizmetler, fırsatlar ve sosyal paylaşım olanakları sunan online iş çevresi </a:t>
            </a:r>
          </a:p>
          <a:p>
            <a:endParaRPr lang="tr-TR" dirty="0"/>
          </a:p>
          <a:p>
            <a:r>
              <a:rPr lang="tr-TR" dirty="0"/>
              <a:t>►Amazon </a:t>
            </a:r>
            <a:r>
              <a:rPr lang="tr-TR" dirty="0" err="1"/>
              <a:t>Elastic</a:t>
            </a:r>
            <a:r>
              <a:rPr lang="tr-TR" dirty="0"/>
              <a:t> </a:t>
            </a:r>
            <a:r>
              <a:rPr lang="tr-TR" dirty="0" err="1"/>
              <a:t>Compute</a:t>
            </a:r>
            <a:r>
              <a:rPr lang="tr-TR" dirty="0"/>
              <a:t> </a:t>
            </a:r>
            <a:r>
              <a:rPr lang="tr-TR" dirty="0" err="1"/>
              <a:t>Cloud</a:t>
            </a:r>
            <a:r>
              <a:rPr lang="tr-TR" dirty="0"/>
              <a:t> (Amazon EC2): Ölçeklenebilir ve kullanım kapasitesi kadar </a:t>
            </a:r>
            <a:r>
              <a:rPr lang="tr-TR" dirty="0" err="1"/>
              <a:t>ücretleme</a:t>
            </a:r>
            <a:r>
              <a:rPr lang="tr-TR" dirty="0"/>
              <a:t> yapılan </a:t>
            </a:r>
            <a:r>
              <a:rPr lang="tr-TR" dirty="0" err="1"/>
              <a:t>Amazon.com’un</a:t>
            </a:r>
            <a:r>
              <a:rPr lang="tr-TR" dirty="0"/>
              <a:t> bulut işlem gücü servisi</a:t>
            </a:r>
          </a:p>
          <a:p>
            <a:endParaRPr lang="tr-TR" dirty="0"/>
          </a:p>
          <a:p>
            <a:r>
              <a:rPr lang="tr-TR" dirty="0"/>
              <a:t>►Fizy.com: Bulut üzerinde müzik dinleme servisi </a:t>
            </a:r>
          </a:p>
          <a:p>
            <a:endParaRPr lang="tr-TR" dirty="0"/>
          </a:p>
          <a:p>
            <a:r>
              <a:rPr lang="tr-TR" dirty="0"/>
              <a:t>►Google </a:t>
            </a:r>
            <a:r>
              <a:rPr lang="tr-TR" dirty="0" err="1"/>
              <a:t>Apps</a:t>
            </a:r>
            <a:r>
              <a:rPr lang="tr-TR" dirty="0"/>
              <a:t>: Ofis, veri ve iletişim amaçlı online uygulamalar</a:t>
            </a:r>
          </a:p>
          <a:p>
            <a:endParaRPr lang="tr-TR" dirty="0"/>
          </a:p>
          <a:p>
            <a:r>
              <a:rPr lang="tr-TR" dirty="0"/>
              <a:t>►Salesforce.com: </a:t>
            </a:r>
            <a:r>
              <a:rPr lang="tr-TR" dirty="0" err="1"/>
              <a:t>Salesforce’un</a:t>
            </a:r>
            <a:r>
              <a:rPr lang="tr-TR" dirty="0"/>
              <a:t> müşteri ilişkileri yönetimi (CRM) servisi </a:t>
            </a:r>
            <a:endParaRPr lang="tr-TR" b="1" dirty="0"/>
          </a:p>
        </p:txBody>
      </p:sp>
    </p:spTree>
    <p:extLst>
      <p:ext uri="{BB962C8B-B14F-4D97-AF65-F5344CB8AC3E}">
        <p14:creationId xmlns:p14="http://schemas.microsoft.com/office/powerpoint/2010/main" val="113131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a:t>
            </a:r>
            <a:r>
              <a:rPr lang="tr-TR" b="1" dirty="0" err="1">
                <a:solidFill>
                  <a:srgbClr val="FF0000"/>
                </a:solidFill>
              </a:rPr>
              <a:t>Cloud</a:t>
            </a:r>
            <a:r>
              <a:rPr lang="tr-TR" b="1" dirty="0">
                <a:solidFill>
                  <a:srgbClr val="FF0000"/>
                </a:solidFill>
              </a:rPr>
              <a:t> Computing) Nedir? </a:t>
            </a:r>
          </a:p>
        </p:txBody>
      </p:sp>
      <p:sp>
        <p:nvSpPr>
          <p:cNvPr id="10" name="Metin kutusu 9">
            <a:extLst>
              <a:ext uri="{FF2B5EF4-FFF2-40B4-BE49-F238E27FC236}">
                <a16:creationId xmlns:a16="http://schemas.microsoft.com/office/drawing/2014/main" id="{6C84D4A8-46F4-4383-A81A-22E15941E5BA}"/>
              </a:ext>
            </a:extLst>
          </p:cNvPr>
          <p:cNvSpPr txBox="1"/>
          <p:nvPr/>
        </p:nvSpPr>
        <p:spPr>
          <a:xfrm>
            <a:off x="1045953" y="1378645"/>
            <a:ext cx="6370328" cy="1754326"/>
          </a:xfrm>
          <a:prstGeom prst="rect">
            <a:avLst/>
          </a:prstGeom>
          <a:noFill/>
        </p:spPr>
        <p:txBody>
          <a:bodyPr wrap="square">
            <a:spAutoFit/>
          </a:bodyPr>
          <a:lstStyle/>
          <a:p>
            <a:r>
              <a:rPr lang="tr-TR" dirty="0"/>
              <a:t>Bulut bilişim fikrinin temelleri 1950’li yıllarda atılmıştır. </a:t>
            </a:r>
          </a:p>
          <a:p>
            <a:endParaRPr lang="tr-TR" dirty="0"/>
          </a:p>
          <a:p>
            <a:r>
              <a:rPr lang="tr-TR" dirty="0"/>
              <a:t>İnternet devlerinden olan Amazon, veri merkezlerini modernize ederek bulut bilişimin gelişmesinde anahtar bir rol oynayarak ilk gerçek bulut bilişim hizmeti olan Amazon S3’ün 2006 yılında hizmete girmesini sağlamıştır.</a:t>
            </a:r>
          </a:p>
        </p:txBody>
      </p:sp>
      <p:sp>
        <p:nvSpPr>
          <p:cNvPr id="12" name="Metin kutusu 11">
            <a:extLst>
              <a:ext uri="{FF2B5EF4-FFF2-40B4-BE49-F238E27FC236}">
                <a16:creationId xmlns:a16="http://schemas.microsoft.com/office/drawing/2014/main" id="{13F6DE3E-CF95-4C21-A459-6E1084BCC20B}"/>
              </a:ext>
            </a:extLst>
          </p:cNvPr>
          <p:cNvSpPr txBox="1"/>
          <p:nvPr/>
        </p:nvSpPr>
        <p:spPr>
          <a:xfrm>
            <a:off x="882050" y="3407145"/>
            <a:ext cx="6804085" cy="2862322"/>
          </a:xfrm>
          <a:prstGeom prst="rect">
            <a:avLst/>
          </a:prstGeom>
          <a:noFill/>
        </p:spPr>
        <p:txBody>
          <a:bodyPr wrap="square">
            <a:spAutoFit/>
          </a:bodyPr>
          <a:lstStyle/>
          <a:p>
            <a:r>
              <a:rPr lang="tr-TR" dirty="0"/>
              <a:t>2008’in ortalarına gelindiğinde, </a:t>
            </a:r>
          </a:p>
          <a:p>
            <a:r>
              <a:rPr lang="tr-TR" dirty="0" err="1"/>
              <a:t>Gartner</a:t>
            </a:r>
            <a:r>
              <a:rPr lang="tr-TR" dirty="0"/>
              <a:t> (Danışmanlık ve Araştırma Şirketi) bulut bilişimi bilgi teknoloji hizmetleri sektöründe hem kullanıcılar hem de tedarikçiler arasındaki ilişkiyi değiştirebilecek potansiyelinin olduğunu belirtmiştir.</a:t>
            </a:r>
          </a:p>
          <a:p>
            <a:endParaRPr lang="tr-TR" dirty="0"/>
          </a:p>
          <a:p>
            <a:r>
              <a:rPr lang="tr-TR" dirty="0"/>
              <a:t>2008 den bu yana Dünya’da yaygın bir şekilde kullanılmaya başlanmıştır.</a:t>
            </a:r>
          </a:p>
          <a:p>
            <a:endParaRPr lang="tr-TR" dirty="0"/>
          </a:p>
          <a:p>
            <a:r>
              <a:rPr lang="tr-TR" dirty="0"/>
              <a:t> Son birkaç yıldır ülkemizde yaygınlaşan bu teknoloji oldukça hızlı bir şekilde büyümeye devam etmektedir.</a:t>
            </a:r>
          </a:p>
        </p:txBody>
      </p:sp>
    </p:spTree>
    <p:extLst>
      <p:ext uri="{BB962C8B-B14F-4D97-AF65-F5344CB8AC3E}">
        <p14:creationId xmlns:p14="http://schemas.microsoft.com/office/powerpoint/2010/main" val="368664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a:t>
            </a:r>
            <a:r>
              <a:rPr lang="tr-TR" b="1" dirty="0" err="1">
                <a:solidFill>
                  <a:srgbClr val="FF0000"/>
                </a:solidFill>
              </a:rPr>
              <a:t>Cloud</a:t>
            </a:r>
            <a:r>
              <a:rPr lang="tr-TR" b="1" dirty="0">
                <a:solidFill>
                  <a:srgbClr val="FF0000"/>
                </a:solidFill>
              </a:rPr>
              <a:t> Computing) Nedir? </a:t>
            </a:r>
          </a:p>
        </p:txBody>
      </p:sp>
      <p:sp>
        <p:nvSpPr>
          <p:cNvPr id="14" name="Metin kutusu 13">
            <a:extLst>
              <a:ext uri="{FF2B5EF4-FFF2-40B4-BE49-F238E27FC236}">
                <a16:creationId xmlns:a16="http://schemas.microsoft.com/office/drawing/2014/main" id="{FAF23352-C187-4C40-9A1F-DA605973FD52}"/>
              </a:ext>
            </a:extLst>
          </p:cNvPr>
          <p:cNvSpPr txBox="1"/>
          <p:nvPr/>
        </p:nvSpPr>
        <p:spPr>
          <a:xfrm>
            <a:off x="675016" y="1289519"/>
            <a:ext cx="7675353" cy="3970318"/>
          </a:xfrm>
          <a:prstGeom prst="rect">
            <a:avLst/>
          </a:prstGeom>
          <a:noFill/>
        </p:spPr>
        <p:txBody>
          <a:bodyPr wrap="square">
            <a:spAutoFit/>
          </a:bodyPr>
          <a:lstStyle/>
          <a:p>
            <a:r>
              <a:rPr lang="tr-TR" dirty="0"/>
              <a:t>Günümüz teknolojisinde ki mevcut cihazlarda kullanıcılar her geçen gün daha fazla kişisel veri ve data saklamak istediği için barındırma kapasitesi büyük sorunlara sebep olmaktadır. </a:t>
            </a:r>
          </a:p>
          <a:p>
            <a:endParaRPr lang="tr-TR" dirty="0"/>
          </a:p>
          <a:p>
            <a:endParaRPr lang="tr-TR" dirty="0"/>
          </a:p>
          <a:p>
            <a:r>
              <a:rPr lang="tr-TR" dirty="0"/>
              <a:t>Ayrıca Bilgisayar, notebook, </a:t>
            </a:r>
            <a:r>
              <a:rPr lang="tr-TR" dirty="0" err="1"/>
              <a:t>netbook</a:t>
            </a:r>
            <a:r>
              <a:rPr lang="tr-TR" dirty="0"/>
              <a:t> ve taşınabilir akıllı cihazların teknoloji ve kapasitesinin artmasıyla orantılı olarak fiyatlar da yükselmektedir.</a:t>
            </a:r>
          </a:p>
          <a:p>
            <a:endParaRPr lang="tr-TR" dirty="0"/>
          </a:p>
          <a:p>
            <a:r>
              <a:rPr lang="tr-TR" dirty="0"/>
              <a:t>Tüm bu sorunlara çözüm olarak ortaya çıkan Bulut (</a:t>
            </a:r>
            <a:r>
              <a:rPr lang="tr-TR" dirty="0" err="1"/>
              <a:t>Cloud</a:t>
            </a:r>
            <a:r>
              <a:rPr lang="tr-TR" dirty="0"/>
              <a:t>) Teknolojisi, internet üzerinden, </a:t>
            </a:r>
          </a:p>
          <a:p>
            <a:endParaRPr lang="tr-TR" dirty="0"/>
          </a:p>
          <a:p>
            <a:r>
              <a:rPr lang="tr-TR" dirty="0">
                <a:solidFill>
                  <a:srgbClr val="FF0000"/>
                </a:solidFill>
              </a:rPr>
              <a:t>erişimde bulunulan yazılım uygulamaları, </a:t>
            </a:r>
          </a:p>
          <a:p>
            <a:r>
              <a:rPr lang="tr-TR" dirty="0">
                <a:solidFill>
                  <a:srgbClr val="FF0000"/>
                </a:solidFill>
              </a:rPr>
              <a:t>veri depolama hizmeti </a:t>
            </a:r>
          </a:p>
          <a:p>
            <a:r>
              <a:rPr lang="tr-TR" dirty="0">
                <a:solidFill>
                  <a:srgbClr val="FF0000"/>
                </a:solidFill>
              </a:rPr>
              <a:t>ve işlem kapasitesi olarak tanımlanmaktadır.</a:t>
            </a:r>
          </a:p>
        </p:txBody>
      </p:sp>
    </p:spTree>
    <p:extLst>
      <p:ext uri="{BB962C8B-B14F-4D97-AF65-F5344CB8AC3E}">
        <p14:creationId xmlns:p14="http://schemas.microsoft.com/office/powerpoint/2010/main" val="180506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a:t>
            </a:r>
            <a:r>
              <a:rPr lang="tr-TR" b="1" dirty="0" err="1">
                <a:solidFill>
                  <a:srgbClr val="FF0000"/>
                </a:solidFill>
              </a:rPr>
              <a:t>Cloud</a:t>
            </a:r>
            <a:r>
              <a:rPr lang="tr-TR" b="1" dirty="0">
                <a:solidFill>
                  <a:srgbClr val="FF0000"/>
                </a:solidFill>
              </a:rPr>
              <a:t> Computing) Nedir? </a:t>
            </a:r>
          </a:p>
        </p:txBody>
      </p:sp>
      <p:sp>
        <p:nvSpPr>
          <p:cNvPr id="14" name="Metin kutusu 13">
            <a:extLst>
              <a:ext uri="{FF2B5EF4-FFF2-40B4-BE49-F238E27FC236}">
                <a16:creationId xmlns:a16="http://schemas.microsoft.com/office/drawing/2014/main" id="{FAF23352-C187-4C40-9A1F-DA605973FD52}"/>
              </a:ext>
            </a:extLst>
          </p:cNvPr>
          <p:cNvSpPr txBox="1"/>
          <p:nvPr/>
        </p:nvSpPr>
        <p:spPr>
          <a:xfrm>
            <a:off x="675016" y="1289519"/>
            <a:ext cx="7675353" cy="2862322"/>
          </a:xfrm>
          <a:prstGeom prst="rect">
            <a:avLst/>
          </a:prstGeom>
          <a:noFill/>
        </p:spPr>
        <p:txBody>
          <a:bodyPr wrap="square">
            <a:spAutoFit/>
          </a:bodyPr>
          <a:lstStyle/>
          <a:p>
            <a:r>
              <a:rPr lang="tr-TR" dirty="0"/>
              <a:t>En düşük kapasiteli cihazla bile istenilen yerden istenildiği zaman her tür bilgiye, kişisel veriye ulaşılabilmektedir. </a:t>
            </a:r>
          </a:p>
          <a:p>
            <a:endParaRPr lang="tr-TR" dirty="0"/>
          </a:p>
          <a:p>
            <a:r>
              <a:rPr lang="tr-TR" dirty="0"/>
              <a:t>Tüm bu işlemler için, dijital bir ağ aracılığıyla çoklu sunucu bağlantısı oluşmuştur. </a:t>
            </a:r>
          </a:p>
          <a:p>
            <a:endParaRPr lang="tr-TR" dirty="0"/>
          </a:p>
          <a:p>
            <a:r>
              <a:rPr lang="tr-TR" dirty="0"/>
              <a:t>Bulut teknolojisinin üç yapıtaşı ise </a:t>
            </a:r>
          </a:p>
          <a:p>
            <a:endParaRPr lang="tr-TR" dirty="0">
              <a:solidFill>
                <a:srgbClr val="FF0000"/>
              </a:solidFill>
            </a:endParaRPr>
          </a:p>
          <a:p>
            <a:r>
              <a:rPr lang="tr-TR" dirty="0" err="1">
                <a:solidFill>
                  <a:srgbClr val="FF0000"/>
                </a:solidFill>
              </a:rPr>
              <a:t>SaaS</a:t>
            </a:r>
            <a:r>
              <a:rPr lang="tr-TR" dirty="0">
                <a:solidFill>
                  <a:srgbClr val="FF0000"/>
                </a:solidFill>
              </a:rPr>
              <a:t> (Software as a Service); yazılımı servis olarak sunma</a:t>
            </a:r>
          </a:p>
          <a:p>
            <a:r>
              <a:rPr lang="tr-TR" dirty="0" err="1">
                <a:solidFill>
                  <a:srgbClr val="FF0000"/>
                </a:solidFill>
              </a:rPr>
              <a:t>PaaS</a:t>
            </a:r>
            <a:r>
              <a:rPr lang="tr-TR" dirty="0">
                <a:solidFill>
                  <a:srgbClr val="FF0000"/>
                </a:solidFill>
              </a:rPr>
              <a:t> (Platform as a Service); platform hizmeti </a:t>
            </a:r>
          </a:p>
          <a:p>
            <a:r>
              <a:rPr lang="tr-TR" dirty="0" err="1">
                <a:solidFill>
                  <a:srgbClr val="FF0000"/>
                </a:solidFill>
              </a:rPr>
              <a:t>IaaS</a:t>
            </a:r>
            <a:r>
              <a:rPr lang="tr-TR" dirty="0">
                <a:solidFill>
                  <a:srgbClr val="FF0000"/>
                </a:solidFill>
              </a:rPr>
              <a:t>’ (</a:t>
            </a:r>
            <a:r>
              <a:rPr lang="tr-TR" dirty="0" err="1">
                <a:solidFill>
                  <a:srgbClr val="FF0000"/>
                </a:solidFill>
              </a:rPr>
              <a:t>Infrastructure</a:t>
            </a:r>
            <a:r>
              <a:rPr lang="tr-TR" dirty="0">
                <a:solidFill>
                  <a:srgbClr val="FF0000"/>
                </a:solidFill>
              </a:rPr>
              <a:t> as a Service); sunucu altyapı hizmeti</a:t>
            </a:r>
          </a:p>
        </p:txBody>
      </p:sp>
      <p:pic>
        <p:nvPicPr>
          <p:cNvPr id="3" name="Resim 2">
            <a:extLst>
              <a:ext uri="{FF2B5EF4-FFF2-40B4-BE49-F238E27FC236}">
                <a16:creationId xmlns:a16="http://schemas.microsoft.com/office/drawing/2014/main" id="{7D564CB5-E9A4-41A4-8EFC-6CCDBFE56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735" y="4241273"/>
            <a:ext cx="4053453" cy="2223000"/>
          </a:xfrm>
          <a:prstGeom prst="rect">
            <a:avLst/>
          </a:prstGeom>
        </p:spPr>
      </p:pic>
    </p:spTree>
    <p:extLst>
      <p:ext uri="{BB962C8B-B14F-4D97-AF65-F5344CB8AC3E}">
        <p14:creationId xmlns:p14="http://schemas.microsoft.com/office/powerpoint/2010/main" val="398828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a:t>
            </a:r>
            <a:r>
              <a:rPr lang="tr-TR" b="1" dirty="0" err="1">
                <a:solidFill>
                  <a:srgbClr val="FF0000"/>
                </a:solidFill>
              </a:rPr>
              <a:t>Cloud</a:t>
            </a:r>
            <a:r>
              <a:rPr lang="tr-TR" b="1" dirty="0">
                <a:solidFill>
                  <a:srgbClr val="FF0000"/>
                </a:solidFill>
              </a:rPr>
              <a:t> Computing) Nedir? </a:t>
            </a:r>
          </a:p>
        </p:txBody>
      </p:sp>
      <p:sp>
        <p:nvSpPr>
          <p:cNvPr id="14" name="Metin kutusu 13">
            <a:extLst>
              <a:ext uri="{FF2B5EF4-FFF2-40B4-BE49-F238E27FC236}">
                <a16:creationId xmlns:a16="http://schemas.microsoft.com/office/drawing/2014/main" id="{FAF23352-C187-4C40-9A1F-DA605973FD52}"/>
              </a:ext>
            </a:extLst>
          </p:cNvPr>
          <p:cNvSpPr txBox="1"/>
          <p:nvPr/>
        </p:nvSpPr>
        <p:spPr>
          <a:xfrm>
            <a:off x="675016" y="1289519"/>
            <a:ext cx="7675353" cy="3693319"/>
          </a:xfrm>
          <a:prstGeom prst="rect">
            <a:avLst/>
          </a:prstGeom>
          <a:noFill/>
        </p:spPr>
        <p:txBody>
          <a:bodyPr wrap="square">
            <a:spAutoFit/>
          </a:bodyPr>
          <a:lstStyle/>
          <a:p>
            <a:r>
              <a:rPr lang="tr-TR" dirty="0"/>
              <a:t>Bulut teknolojisi şirketler, üniversiteler vb. büyük kuruluşlar tarafından kurulur ve paylaşılır. </a:t>
            </a:r>
          </a:p>
          <a:p>
            <a:endParaRPr lang="tr-TR" dirty="0"/>
          </a:p>
          <a:p>
            <a:r>
              <a:rPr lang="tr-TR" dirty="0"/>
              <a:t>Bu teknolojiyi kullanmak, kişisel bilgisayarların yükünü azaltır ve çeşitli sayıda uygulama, bulut sunucusu tarafından sağlanır. </a:t>
            </a:r>
          </a:p>
          <a:p>
            <a:endParaRPr lang="tr-TR" dirty="0"/>
          </a:p>
          <a:p>
            <a:endParaRPr lang="tr-TR" dirty="0"/>
          </a:p>
          <a:p>
            <a:r>
              <a:rPr lang="tr-TR" dirty="0"/>
              <a:t>Tüm işlemler ve depolamalar, bulut sistemi tarafından sağlanır. </a:t>
            </a:r>
          </a:p>
          <a:p>
            <a:endParaRPr lang="tr-TR" dirty="0"/>
          </a:p>
          <a:p>
            <a:r>
              <a:rPr lang="tr-TR" dirty="0"/>
              <a:t>İnternet üzerinde barındırdığımız tüm uygulama, program ve verilerimizin sanal bir makine üzerinde yani en çok kullanılan adıyla bulutta depolanması ile birlikte internete bağlı olunan cihaz ile her </a:t>
            </a:r>
            <a:r>
              <a:rPr lang="tr-TR" dirty="0" err="1"/>
              <a:t>lokasyon</a:t>
            </a:r>
            <a:r>
              <a:rPr lang="tr-TR" dirty="0"/>
              <a:t> da bu bilgilere, programlara ve verilere kolaylıkla ulaşım sağlanabilir.</a:t>
            </a:r>
            <a:endParaRPr lang="tr-TR" dirty="0">
              <a:solidFill>
                <a:srgbClr val="FF0000"/>
              </a:solidFill>
            </a:endParaRPr>
          </a:p>
        </p:txBody>
      </p:sp>
    </p:spTree>
    <p:extLst>
      <p:ext uri="{BB962C8B-B14F-4D97-AF65-F5344CB8AC3E}">
        <p14:creationId xmlns:p14="http://schemas.microsoft.com/office/powerpoint/2010/main" val="382122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a:t>
            </a:r>
            <a:r>
              <a:rPr lang="tr-TR" b="1" dirty="0" err="1">
                <a:solidFill>
                  <a:srgbClr val="FF0000"/>
                </a:solidFill>
              </a:rPr>
              <a:t>Cloud</a:t>
            </a:r>
            <a:r>
              <a:rPr lang="tr-TR" b="1" dirty="0">
                <a:solidFill>
                  <a:srgbClr val="FF0000"/>
                </a:solidFill>
              </a:rPr>
              <a:t> Computing) Nedir? </a:t>
            </a:r>
          </a:p>
        </p:txBody>
      </p:sp>
      <p:sp>
        <p:nvSpPr>
          <p:cNvPr id="7" name="Metin kutusu 6">
            <a:extLst>
              <a:ext uri="{FF2B5EF4-FFF2-40B4-BE49-F238E27FC236}">
                <a16:creationId xmlns:a16="http://schemas.microsoft.com/office/drawing/2014/main" id="{AC143051-27AC-42A3-9CB5-3D00FC209B41}"/>
              </a:ext>
            </a:extLst>
          </p:cNvPr>
          <p:cNvSpPr txBox="1"/>
          <p:nvPr/>
        </p:nvSpPr>
        <p:spPr>
          <a:xfrm>
            <a:off x="675016" y="1191154"/>
            <a:ext cx="8141179" cy="3970318"/>
          </a:xfrm>
          <a:prstGeom prst="rect">
            <a:avLst/>
          </a:prstGeom>
          <a:noFill/>
        </p:spPr>
        <p:txBody>
          <a:bodyPr wrap="square">
            <a:spAutoFit/>
          </a:bodyPr>
          <a:lstStyle/>
          <a:p>
            <a:r>
              <a:rPr lang="tr-TR" b="1" dirty="0"/>
              <a:t>Altyapı Hizmeti (</a:t>
            </a:r>
            <a:r>
              <a:rPr lang="tr-TR" b="1" dirty="0" err="1"/>
              <a:t>IaaS</a:t>
            </a:r>
            <a:r>
              <a:rPr lang="tr-TR" b="1" dirty="0"/>
              <a:t>): </a:t>
            </a:r>
          </a:p>
          <a:p>
            <a:endParaRPr lang="tr-TR" dirty="0"/>
          </a:p>
          <a:p>
            <a:r>
              <a:rPr lang="tr-TR" dirty="0"/>
              <a:t>Kullanıcının talep ettiği oranda işlem gücü, depolama alanı, bant genişliği, hafıza kaynaklarının hizmet olarak sunulmasıdır. Bir diğer deyişle bulut üzerinde sanal olarak çalışan ve kaynak miktarı kullanıcının talebine göre ayarlanmış bir sunucu, kullanıcının hizmetine sunulur. Sanal bir işletim sisteminin yönetilmesi için tüm yetkiye sahip olan kullanıcı, bilişim faaliyetlerine uygun olarak sunucusunun yapılandırması, yazılımların kurulması ve ilgili servislerin kurulumunu gerçekleştirir. Bulut altyapı hizmeti modelinde faturalama genellikle kullanılan sanal sistemin kaynak tüketimine dayalı olarak belirlenir. </a:t>
            </a:r>
          </a:p>
          <a:p>
            <a:endParaRPr lang="tr-TR" dirty="0"/>
          </a:p>
          <a:p>
            <a:r>
              <a:rPr lang="tr-TR" dirty="0"/>
              <a:t>Bulut bilişim alanında dünyada öncü kuruluş olan Amazon, </a:t>
            </a:r>
            <a:r>
              <a:rPr lang="tr-TR" dirty="0" err="1"/>
              <a:t>Elastic</a:t>
            </a:r>
            <a:r>
              <a:rPr lang="tr-TR" dirty="0"/>
              <a:t> </a:t>
            </a:r>
            <a:r>
              <a:rPr lang="tr-TR" dirty="0" err="1"/>
              <a:t>Compute</a:t>
            </a:r>
            <a:r>
              <a:rPr lang="tr-TR" dirty="0"/>
              <a:t> </a:t>
            </a:r>
            <a:r>
              <a:rPr lang="tr-TR" dirty="0" err="1"/>
              <a:t>Cloud</a:t>
            </a:r>
            <a:r>
              <a:rPr lang="tr-TR" dirty="0"/>
              <a:t> (EC2) isimli bulut çözümü ile </a:t>
            </a:r>
            <a:r>
              <a:rPr lang="tr-TR" dirty="0" err="1"/>
              <a:t>IaaS</a:t>
            </a:r>
            <a:r>
              <a:rPr lang="tr-TR" dirty="0"/>
              <a:t> modeli ile dünyanın her noktasında bilişim hizmeti sunan önemli bir kuruluş olarak bilinir.</a:t>
            </a:r>
          </a:p>
        </p:txBody>
      </p:sp>
    </p:spTree>
    <p:extLst>
      <p:ext uri="{BB962C8B-B14F-4D97-AF65-F5344CB8AC3E}">
        <p14:creationId xmlns:p14="http://schemas.microsoft.com/office/powerpoint/2010/main" val="244629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a:t>
            </a:r>
            <a:r>
              <a:rPr lang="tr-TR" b="1" dirty="0" err="1">
                <a:solidFill>
                  <a:srgbClr val="FF0000"/>
                </a:solidFill>
              </a:rPr>
              <a:t>Cloud</a:t>
            </a:r>
            <a:r>
              <a:rPr lang="tr-TR" b="1" dirty="0">
                <a:solidFill>
                  <a:srgbClr val="FF0000"/>
                </a:solidFill>
              </a:rPr>
              <a:t> Computing) Nedir? </a:t>
            </a:r>
          </a:p>
        </p:txBody>
      </p:sp>
      <p:sp>
        <p:nvSpPr>
          <p:cNvPr id="7" name="Metin kutusu 6">
            <a:extLst>
              <a:ext uri="{FF2B5EF4-FFF2-40B4-BE49-F238E27FC236}">
                <a16:creationId xmlns:a16="http://schemas.microsoft.com/office/drawing/2014/main" id="{AC143051-27AC-42A3-9CB5-3D00FC209B41}"/>
              </a:ext>
            </a:extLst>
          </p:cNvPr>
          <p:cNvSpPr txBox="1"/>
          <p:nvPr/>
        </p:nvSpPr>
        <p:spPr>
          <a:xfrm>
            <a:off x="675016" y="1191154"/>
            <a:ext cx="8141179" cy="4524315"/>
          </a:xfrm>
          <a:prstGeom prst="rect">
            <a:avLst/>
          </a:prstGeom>
          <a:noFill/>
        </p:spPr>
        <p:txBody>
          <a:bodyPr wrap="square">
            <a:spAutoFit/>
          </a:bodyPr>
          <a:lstStyle/>
          <a:p>
            <a:r>
              <a:rPr lang="tr-TR" dirty="0"/>
              <a:t>Platform Hizmeti (</a:t>
            </a:r>
            <a:r>
              <a:rPr lang="tr-TR" dirty="0" err="1"/>
              <a:t>PaaS</a:t>
            </a:r>
            <a:r>
              <a:rPr lang="tr-TR" dirty="0"/>
              <a:t>): </a:t>
            </a:r>
          </a:p>
          <a:p>
            <a:endParaRPr lang="tr-TR" dirty="0"/>
          </a:p>
          <a:p>
            <a:r>
              <a:rPr lang="tr-TR" dirty="0" err="1"/>
              <a:t>IaaS</a:t>
            </a:r>
            <a:r>
              <a:rPr lang="tr-TR" dirty="0"/>
              <a:t> bulut hizmetinden farklı olarak </a:t>
            </a:r>
            <a:r>
              <a:rPr lang="tr-TR" dirty="0" err="1"/>
              <a:t>PaaS</a:t>
            </a:r>
            <a:r>
              <a:rPr lang="tr-TR" dirty="0"/>
              <a:t> hizmeti kullanıcılara kolay programlama ortamı sunmak için soyutlanma düzeyi yüksek bir ortam sunar. </a:t>
            </a:r>
          </a:p>
          <a:p>
            <a:endParaRPr lang="tr-TR" dirty="0"/>
          </a:p>
          <a:p>
            <a:r>
              <a:rPr lang="tr-TR" dirty="0"/>
              <a:t>Bu hizmet türünde kullanıcılar kendilerine sunulan programlama ortamını kullanarak yazılım gerçekleştirirler. </a:t>
            </a:r>
          </a:p>
          <a:p>
            <a:endParaRPr lang="tr-TR" dirty="0"/>
          </a:p>
          <a:p>
            <a:r>
              <a:rPr lang="tr-TR" dirty="0"/>
              <a:t>Kullanıcı bu görevi için ne kadar hafıza ya da işlemcinin gerekli olduğunu bilmesi gerekmez. Kullanıcının uygulama yazabileceği kaynaklar (programlama ortamı, veritabanı, depolama alanı) sistem tarafından sağlanmaktadır. </a:t>
            </a:r>
          </a:p>
          <a:p>
            <a:endParaRPr lang="tr-TR" dirty="0"/>
          </a:p>
          <a:p>
            <a:r>
              <a:rPr lang="tr-TR" dirty="0"/>
              <a:t>Yaygın olarak kullanılan Google </a:t>
            </a:r>
            <a:r>
              <a:rPr lang="tr-TR" dirty="0" err="1"/>
              <a:t>App</a:t>
            </a:r>
            <a:r>
              <a:rPr lang="tr-TR" dirty="0"/>
              <a:t> Engine hizmeti Google’ın altyapısı üzerinde kullanıcıların uygulama geliştirerek çalıştırabildikleri bir </a:t>
            </a:r>
            <a:r>
              <a:rPr lang="tr-TR" dirty="0" err="1"/>
              <a:t>PaaS</a:t>
            </a:r>
            <a:r>
              <a:rPr lang="tr-TR" dirty="0"/>
              <a:t> örneğidir. Geliştiriciler bu platform üzerinde </a:t>
            </a:r>
            <a:r>
              <a:rPr lang="tr-TR" dirty="0" err="1"/>
              <a:t>Pyhton</a:t>
            </a:r>
            <a:r>
              <a:rPr lang="tr-TR" dirty="0"/>
              <a:t>, Java, PHP ve </a:t>
            </a:r>
            <a:r>
              <a:rPr lang="tr-TR" dirty="0" err="1"/>
              <a:t>Go</a:t>
            </a:r>
            <a:r>
              <a:rPr lang="tr-TR" dirty="0"/>
              <a:t> programlama dillerini kullanma olanağına sahiptir. Platform maliyeti kullanılan kaynak ile ilişkilendirilerek belirlenir.</a:t>
            </a:r>
          </a:p>
        </p:txBody>
      </p:sp>
    </p:spTree>
    <p:extLst>
      <p:ext uri="{BB962C8B-B14F-4D97-AF65-F5344CB8AC3E}">
        <p14:creationId xmlns:p14="http://schemas.microsoft.com/office/powerpoint/2010/main" val="321784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Bulut Bilişim (</a:t>
            </a:r>
            <a:r>
              <a:rPr lang="tr-TR" b="1" dirty="0" err="1">
                <a:solidFill>
                  <a:srgbClr val="FF0000"/>
                </a:solidFill>
              </a:rPr>
              <a:t>Cloud</a:t>
            </a:r>
            <a:r>
              <a:rPr lang="tr-TR" b="1" dirty="0">
                <a:solidFill>
                  <a:srgbClr val="FF0000"/>
                </a:solidFill>
              </a:rPr>
              <a:t> Computing) Nedir? </a:t>
            </a:r>
          </a:p>
        </p:txBody>
      </p:sp>
      <p:sp>
        <p:nvSpPr>
          <p:cNvPr id="7" name="Metin kutusu 6">
            <a:extLst>
              <a:ext uri="{FF2B5EF4-FFF2-40B4-BE49-F238E27FC236}">
                <a16:creationId xmlns:a16="http://schemas.microsoft.com/office/drawing/2014/main" id="{AC143051-27AC-42A3-9CB5-3D00FC209B41}"/>
              </a:ext>
            </a:extLst>
          </p:cNvPr>
          <p:cNvSpPr txBox="1"/>
          <p:nvPr/>
        </p:nvSpPr>
        <p:spPr>
          <a:xfrm>
            <a:off x="675016" y="1191154"/>
            <a:ext cx="8141179" cy="4801314"/>
          </a:xfrm>
          <a:prstGeom prst="rect">
            <a:avLst/>
          </a:prstGeom>
          <a:noFill/>
        </p:spPr>
        <p:txBody>
          <a:bodyPr wrap="square">
            <a:spAutoFit/>
          </a:bodyPr>
          <a:lstStyle/>
          <a:p>
            <a:r>
              <a:rPr lang="tr-TR" dirty="0"/>
              <a:t>Yazılım Hizmeti (</a:t>
            </a:r>
            <a:r>
              <a:rPr lang="tr-TR" dirty="0" err="1"/>
              <a:t>SaaS</a:t>
            </a:r>
            <a:r>
              <a:rPr lang="tr-TR" dirty="0"/>
              <a:t>): </a:t>
            </a:r>
          </a:p>
          <a:p>
            <a:endParaRPr lang="tr-TR" dirty="0"/>
          </a:p>
          <a:p>
            <a:r>
              <a:rPr lang="tr-TR" dirty="0"/>
              <a:t>Bulut uygulama hizmeti ya da </a:t>
            </a:r>
            <a:r>
              <a:rPr lang="tr-TR" dirty="0" err="1"/>
              <a:t>SaaS</a:t>
            </a:r>
            <a:r>
              <a:rPr lang="tr-TR" dirty="0"/>
              <a:t> kısaltması ile anılan bulut yazılım hizmeti en yaygın kullanılan ve en hızlı büyüyen pazarlardan birisidir. </a:t>
            </a:r>
          </a:p>
          <a:p>
            <a:endParaRPr lang="tr-TR" dirty="0"/>
          </a:p>
          <a:p>
            <a:r>
              <a:rPr lang="tr-TR" dirty="0"/>
              <a:t>Bu modelde uygulamalar kullanıcılara web aracılığı ile ulaştırılır. Bu sayede bulut kaynaklarını kullanan yazılım kullanıcıya bir web tarayıcı vasıtası ile ulaşır. </a:t>
            </a:r>
          </a:p>
          <a:p>
            <a:endParaRPr lang="tr-TR" dirty="0"/>
          </a:p>
          <a:p>
            <a:endParaRPr lang="tr-TR" dirty="0"/>
          </a:p>
          <a:p>
            <a:r>
              <a:rPr lang="tr-TR" dirty="0"/>
              <a:t>Google Dokümanlar ve Office 365 kullanıcılara web üzerinden ofis yazılımları olanağı sunan en çok bilinen </a:t>
            </a:r>
            <a:r>
              <a:rPr lang="tr-TR" dirty="0" err="1"/>
              <a:t>SaaS</a:t>
            </a:r>
            <a:r>
              <a:rPr lang="tr-TR" dirty="0"/>
              <a:t> uygulamalarındandır. SaleForce.com müşteri ilişkileri yönetimi, </a:t>
            </a:r>
            <a:r>
              <a:rPr lang="tr-TR" dirty="0" err="1"/>
              <a:t>gmail</a:t>
            </a:r>
            <a:r>
              <a:rPr lang="tr-TR" dirty="0"/>
              <a:t> ve </a:t>
            </a:r>
            <a:r>
              <a:rPr lang="tr-TR" dirty="0" err="1"/>
              <a:t>hotmail</a:t>
            </a:r>
            <a:r>
              <a:rPr lang="tr-TR" dirty="0"/>
              <a:t> web e-posta hizmetlerini yine aynı model ile kullanıcılarına sunan uygulamalardır. </a:t>
            </a:r>
          </a:p>
          <a:p>
            <a:endParaRPr lang="tr-TR" dirty="0"/>
          </a:p>
          <a:p>
            <a:r>
              <a:rPr lang="tr-TR" dirty="0"/>
              <a:t>Bu model kurumların ve yazılım maliyetlerinin yanı sıra sunucu ve donanım giderleri bakımından avantaj sağlamaktadır. Yazılım hizmeti modelinde ücretlendirme “kullandığın kadar öde” ya da periyodik ödeme yöntemleri ile gerçekleştirilmektedir.</a:t>
            </a:r>
          </a:p>
        </p:txBody>
      </p:sp>
    </p:spTree>
    <p:extLst>
      <p:ext uri="{BB962C8B-B14F-4D97-AF65-F5344CB8AC3E}">
        <p14:creationId xmlns:p14="http://schemas.microsoft.com/office/powerpoint/2010/main" val="1994333307"/>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1777</Words>
  <Application>Microsoft Office PowerPoint</Application>
  <PresentationFormat>Ekran Gösterisi (4:3)</PresentationFormat>
  <Paragraphs>209</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Calibri Light</vt:lpstr>
      <vt:lpstr>Trebuchet MS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hüseyin turgut</dc:creator>
  <cp:lastModifiedBy>hüseyin turgut</cp:lastModifiedBy>
  <cp:revision>8</cp:revision>
  <dcterms:created xsi:type="dcterms:W3CDTF">2022-02-22T06:38:09Z</dcterms:created>
  <dcterms:modified xsi:type="dcterms:W3CDTF">2022-03-10T16:14:20Z</dcterms:modified>
</cp:coreProperties>
</file>