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2" r:id="rId6"/>
    <p:sldId id="261" r:id="rId7"/>
    <p:sldId id="263" r:id="rId8"/>
    <p:sldId id="264" r:id="rId9"/>
    <p:sldId id="265" r:id="rId10"/>
    <p:sldId id="267" r:id="rId11"/>
    <p:sldId id="266" r:id="rId12"/>
    <p:sldId id="268" r:id="rId13"/>
    <p:sldId id="269" r:id="rId14"/>
    <p:sldId id="271" r:id="rId15"/>
    <p:sldId id="272" r:id="rId16"/>
    <p:sldId id="273" r:id="rId17"/>
    <p:sldId id="270" r:id="rId18"/>
    <p:sldId id="274" r:id="rId19"/>
    <p:sldId id="27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69" autoAdjust="0"/>
    <p:restoredTop sz="94660"/>
  </p:normalViewPr>
  <p:slideViewPr>
    <p:cSldViewPr snapToGrid="0">
      <p:cViewPr varScale="1">
        <p:scale>
          <a:sx n="107" d="100"/>
          <a:sy n="107" d="100"/>
        </p:scale>
        <p:origin x="18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343BB50-91E1-4BA0-A42C-4DF2330EA335}" type="datetimeFigureOut">
              <a:rPr lang="tr-TR" smtClean="0"/>
              <a:t>17.03.2022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1623620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43BB50-91E1-4BA0-A42C-4DF2330EA335}" type="datetimeFigureOut">
              <a:rPr lang="tr-TR" smtClean="0"/>
              <a:t>17.03.2022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33935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43BB50-91E1-4BA0-A42C-4DF2330EA335}" type="datetimeFigureOut">
              <a:rPr lang="tr-TR" smtClean="0"/>
              <a:t>17.03.2022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103917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343BB50-91E1-4BA0-A42C-4DF2330EA335}" type="datetimeFigureOut">
              <a:rPr lang="tr-TR" smtClean="0"/>
              <a:t>17.03.2022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3462059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4343BB50-91E1-4BA0-A42C-4DF2330EA335}" type="datetimeFigureOut">
              <a:rPr lang="tr-TR" smtClean="0"/>
              <a:t>17.03.2022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2100424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343BB50-91E1-4BA0-A42C-4DF2330EA335}" type="datetimeFigureOut">
              <a:rPr lang="tr-TR" smtClean="0"/>
              <a:t>17.03.2022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208347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343BB50-91E1-4BA0-A42C-4DF2330EA335}" type="datetimeFigureOut">
              <a:rPr lang="tr-TR" smtClean="0"/>
              <a:t>17.03.2022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94272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343BB50-91E1-4BA0-A42C-4DF2330EA335}" type="datetimeFigureOut">
              <a:rPr lang="tr-TR" smtClean="0"/>
              <a:t>17.03.2022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223505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3BB50-91E1-4BA0-A42C-4DF2330EA335}" type="datetimeFigureOut">
              <a:rPr lang="tr-TR" smtClean="0"/>
              <a:t>17.03.2022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2656969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43BB50-91E1-4BA0-A42C-4DF2330EA335}" type="datetimeFigureOut">
              <a:rPr lang="tr-TR" smtClean="0"/>
              <a:t>17.03.2022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96115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343BB50-91E1-4BA0-A42C-4DF2330EA335}" type="datetimeFigureOut">
              <a:rPr lang="tr-TR" smtClean="0"/>
              <a:t>17.03.2022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724577B-AD22-4399-B073-B2A69B3B842D}" type="slidenum">
              <a:rPr lang="tr-TR" smtClean="0"/>
              <a:t>‹#›</a:t>
            </a:fld>
            <a:endParaRPr lang="tr-TR"/>
          </a:p>
        </p:txBody>
      </p:sp>
    </p:spTree>
    <p:extLst>
      <p:ext uri="{BB962C8B-B14F-4D97-AF65-F5344CB8AC3E}">
        <p14:creationId xmlns:p14="http://schemas.microsoft.com/office/powerpoint/2010/main" val="4274340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3BB50-91E1-4BA0-A42C-4DF2330EA335}" type="datetimeFigureOut">
              <a:rPr lang="tr-TR" smtClean="0"/>
              <a:t>17.03.2022</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4577B-AD22-4399-B073-B2A69B3B842D}" type="slidenum">
              <a:rPr lang="tr-TR" smtClean="0"/>
              <a:t>‹#›</a:t>
            </a:fld>
            <a:endParaRPr lang="tr-TR"/>
          </a:p>
        </p:txBody>
      </p:sp>
    </p:spTree>
    <p:extLst>
      <p:ext uri="{BB962C8B-B14F-4D97-AF65-F5344CB8AC3E}">
        <p14:creationId xmlns:p14="http://schemas.microsoft.com/office/powerpoint/2010/main" val="305750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74010" y="3688565"/>
            <a:ext cx="2601595" cy="605155"/>
          </a:xfrm>
          <a:prstGeom prst="rect">
            <a:avLst/>
          </a:prstGeom>
        </p:spPr>
        <p:txBody>
          <a:bodyPr vert="horz" wrap="square" lIns="0" tIns="0" rIns="0" bIns="0" rtlCol="0">
            <a:noAutofit/>
          </a:bodyPr>
          <a:lstStyle/>
          <a:p>
            <a:pPr marL="12700">
              <a:lnSpc>
                <a:spcPts val="4765"/>
              </a:lnSpc>
            </a:pPr>
            <a:r>
              <a:rPr sz="4000" b="1" spc="-25" dirty="0">
                <a:solidFill>
                  <a:srgbClr val="991200"/>
                </a:solidFill>
                <a:latin typeface="Trebuchet MS"/>
                <a:cs typeface="Trebuchet MS"/>
              </a:rPr>
              <a:t>Büyük</a:t>
            </a:r>
            <a:r>
              <a:rPr sz="4000" b="1" spc="-40" dirty="0">
                <a:solidFill>
                  <a:srgbClr val="991200"/>
                </a:solidFill>
                <a:latin typeface="Trebuchet MS"/>
                <a:cs typeface="Trebuchet MS"/>
              </a:rPr>
              <a:t> </a:t>
            </a:r>
            <a:r>
              <a:rPr sz="4000" b="1" spc="-20" dirty="0">
                <a:solidFill>
                  <a:srgbClr val="991200"/>
                </a:solidFill>
                <a:latin typeface="Trebuchet MS"/>
                <a:cs typeface="Trebuchet MS"/>
              </a:rPr>
              <a:t>Veri</a:t>
            </a:r>
            <a:endParaRPr sz="4000" dirty="0">
              <a:latin typeface="Trebuchet MS"/>
              <a:cs typeface="Trebuchet MS"/>
            </a:endParaRPr>
          </a:p>
        </p:txBody>
      </p:sp>
      <p:sp>
        <p:nvSpPr>
          <p:cNvPr id="4" name="object 4"/>
          <p:cNvSpPr txBox="1"/>
          <p:nvPr/>
        </p:nvSpPr>
        <p:spPr>
          <a:xfrm>
            <a:off x="3857944" y="4293718"/>
            <a:ext cx="1428115" cy="266700"/>
          </a:xfrm>
          <a:prstGeom prst="rect">
            <a:avLst/>
          </a:prstGeom>
        </p:spPr>
        <p:txBody>
          <a:bodyPr vert="horz" wrap="square" lIns="0" tIns="0" rIns="0" bIns="0" rtlCol="0">
            <a:noAutofit/>
          </a:bodyPr>
          <a:lstStyle/>
          <a:p>
            <a:pPr marL="12700"/>
            <a:r>
              <a:rPr sz="1600" dirty="0">
                <a:latin typeface="Calibri"/>
                <a:cs typeface="Calibri"/>
              </a:rPr>
              <a:t>Hüseyin TURGUT</a:t>
            </a:r>
          </a:p>
        </p:txBody>
      </p:sp>
      <p:pic>
        <p:nvPicPr>
          <p:cNvPr id="6" name="Resim 5">
            <a:extLst>
              <a:ext uri="{FF2B5EF4-FFF2-40B4-BE49-F238E27FC236}">
                <a16:creationId xmlns:a16="http://schemas.microsoft.com/office/drawing/2014/main" id="{AF53CB7C-B790-406D-A005-1DE6B4AE8F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609290"/>
          </a:xfrm>
          <a:prstGeom prst="rect">
            <a:avLst/>
          </a:prstGeom>
        </p:spPr>
      </p:pic>
      <p:pic>
        <p:nvPicPr>
          <p:cNvPr id="1028" name="Picture 4" descr="Kurumsal Kimlik | Burdur Mehmet Akif Ersoy Üniversitesi">
            <a:extLst>
              <a:ext uri="{FF2B5EF4-FFF2-40B4-BE49-F238E27FC236}">
                <a16:creationId xmlns:a16="http://schemas.microsoft.com/office/drawing/2014/main" id="{9F226E63-BA68-4EB7-90BA-41092F6599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7944" y="6269173"/>
            <a:ext cx="1732203" cy="588829"/>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050EB4FA-A760-4AD8-856C-465355396D2B}"/>
              </a:ext>
            </a:extLst>
          </p:cNvPr>
          <p:cNvSpPr txBox="1"/>
          <p:nvPr/>
        </p:nvSpPr>
        <p:spPr>
          <a:xfrm>
            <a:off x="1371602" y="4539959"/>
            <a:ext cx="3395673" cy="564257"/>
          </a:xfrm>
          <a:prstGeom prst="rect">
            <a:avLst/>
          </a:prstGeom>
          <a:noFill/>
        </p:spPr>
        <p:txBody>
          <a:bodyPr wrap="none" rtlCol="0">
            <a:spAutoFit/>
          </a:bodyPr>
          <a:lstStyle/>
          <a:p>
            <a:pPr marL="285750" indent="-285750" fontAlgn="base">
              <a:spcAft>
                <a:spcPts val="800"/>
              </a:spcAft>
              <a:buFont typeface="Arial" panose="020B0604020202020204" pitchFamily="34" charset="0"/>
              <a:buChar char="•"/>
            </a:pPr>
            <a:r>
              <a:rPr lang="tr-TR" sz="1200" dirty="0"/>
              <a:t>BÜYÜK VERİ VE AÇIK VERİ: TEMEL KAVRAMLAR</a:t>
            </a:r>
          </a:p>
          <a:p>
            <a:pPr fontAlgn="base">
              <a:spcAft>
                <a:spcPts val="800"/>
              </a:spcAft>
            </a:pPr>
            <a:endParaRPr lang="tr-TR" sz="1200" dirty="0">
              <a:solidFill>
                <a:schemeClr val="accent6">
                  <a:lumMod val="50000"/>
                </a:schemeClr>
              </a:solidFill>
            </a:endParaRPr>
          </a:p>
        </p:txBody>
      </p:sp>
      <p:sp>
        <p:nvSpPr>
          <p:cNvPr id="10" name="Metin kutusu 9">
            <a:extLst>
              <a:ext uri="{FF2B5EF4-FFF2-40B4-BE49-F238E27FC236}">
                <a16:creationId xmlns:a16="http://schemas.microsoft.com/office/drawing/2014/main" id="{66F601F2-5E1C-475E-A2C4-449F9AB5CB69}"/>
              </a:ext>
            </a:extLst>
          </p:cNvPr>
          <p:cNvSpPr txBox="1"/>
          <p:nvPr/>
        </p:nvSpPr>
        <p:spPr>
          <a:xfrm>
            <a:off x="381002" y="4953002"/>
            <a:ext cx="1193031" cy="769441"/>
          </a:xfrm>
          <a:prstGeom prst="rect">
            <a:avLst/>
          </a:prstGeom>
          <a:noFill/>
        </p:spPr>
        <p:txBody>
          <a:bodyPr wrap="square">
            <a:spAutoFit/>
          </a:bodyPr>
          <a:lstStyle/>
          <a:p>
            <a:r>
              <a:rPr lang="tr-TR" sz="4400" b="1" dirty="0"/>
              <a:t>#4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BÜYÜK VERİ</a:t>
            </a:r>
          </a:p>
        </p:txBody>
      </p:sp>
      <p:sp>
        <p:nvSpPr>
          <p:cNvPr id="13" name="Metin kutusu 12">
            <a:extLst>
              <a:ext uri="{FF2B5EF4-FFF2-40B4-BE49-F238E27FC236}">
                <a16:creationId xmlns:a16="http://schemas.microsoft.com/office/drawing/2014/main" id="{51A984BC-D5F4-4B22-A3C8-CBC658E0E8C5}"/>
              </a:ext>
            </a:extLst>
          </p:cNvPr>
          <p:cNvSpPr txBox="1"/>
          <p:nvPr/>
        </p:nvSpPr>
        <p:spPr>
          <a:xfrm>
            <a:off x="511114" y="1213312"/>
            <a:ext cx="7996392" cy="5035353"/>
          </a:xfrm>
          <a:prstGeom prst="rect">
            <a:avLst/>
          </a:prstGeom>
          <a:noFill/>
        </p:spPr>
        <p:txBody>
          <a:bodyPr wrap="square">
            <a:spAutoFit/>
          </a:bodyPr>
          <a:lstStyle/>
          <a:p>
            <a:pPr>
              <a:lnSpc>
                <a:spcPct val="150000"/>
              </a:lnSpc>
            </a:pPr>
            <a:r>
              <a:rPr lang="tr-TR" dirty="0"/>
              <a:t>Şekil 1.4’de verildiği gibi, elektronik ortamlarda yapılan işlemler, veri trafiği, uygulamalar, e-postalar, metinler, belgeler, videolar, sesler, resimler, tıklama akışları, sistem günlükleri, arama sorguları, sosyal ağ etkileşimleri, sağlık kayıtları, bilimsel veriler, devlet ve özel sektöre ait kayıtlar, </a:t>
            </a:r>
            <a:r>
              <a:rPr lang="tr-TR" dirty="0" err="1"/>
              <a:t>sensörler</a:t>
            </a:r>
            <a:r>
              <a:rPr lang="tr-TR" dirty="0"/>
              <a:t> ve akıllı telefonlardan beslenen büyük veriyi her boyutuyla anlamak büyük önem arz etmektedir. </a:t>
            </a:r>
          </a:p>
          <a:p>
            <a:pPr>
              <a:lnSpc>
                <a:spcPct val="150000"/>
              </a:lnSpc>
            </a:pPr>
            <a:endParaRPr lang="tr-TR" dirty="0"/>
          </a:p>
          <a:p>
            <a:pPr>
              <a:lnSpc>
                <a:spcPct val="150000"/>
              </a:lnSpc>
            </a:pPr>
            <a:endParaRPr lang="tr-TR" dirty="0"/>
          </a:p>
          <a:p>
            <a:pPr>
              <a:lnSpc>
                <a:spcPct val="150000"/>
              </a:lnSpc>
            </a:pPr>
            <a:endParaRPr lang="tr-TR" dirty="0"/>
          </a:p>
          <a:p>
            <a:pPr>
              <a:lnSpc>
                <a:spcPct val="150000"/>
              </a:lnSpc>
            </a:pPr>
            <a:r>
              <a:rPr lang="tr-TR" dirty="0"/>
              <a:t>Belirli karakteristik özellikler dâhilinde </a:t>
            </a:r>
          </a:p>
          <a:p>
            <a:pPr>
              <a:lnSpc>
                <a:spcPct val="150000"/>
              </a:lnSpc>
            </a:pPr>
            <a:r>
              <a:rPr lang="tr-TR" dirty="0"/>
              <a:t>verinin sınıflandırılması, uygun </a:t>
            </a:r>
          </a:p>
          <a:p>
            <a:pPr>
              <a:lnSpc>
                <a:spcPct val="150000"/>
              </a:lnSpc>
            </a:pPr>
            <a:r>
              <a:rPr lang="tr-TR" dirty="0"/>
              <a:t>büyük veri örüntüleriyle eşleşmesinde </a:t>
            </a:r>
          </a:p>
          <a:p>
            <a:pPr>
              <a:lnSpc>
                <a:spcPct val="150000"/>
              </a:lnSpc>
            </a:pPr>
            <a:r>
              <a:rPr lang="tr-TR" dirty="0"/>
              <a:t>kolaylık sağlamaktadır.</a:t>
            </a:r>
            <a:endParaRPr lang="tr-TR" u="sng" dirty="0"/>
          </a:p>
        </p:txBody>
      </p:sp>
      <p:pic>
        <p:nvPicPr>
          <p:cNvPr id="3" name="Resim 2">
            <a:extLst>
              <a:ext uri="{FF2B5EF4-FFF2-40B4-BE49-F238E27FC236}">
                <a16:creationId xmlns:a16="http://schemas.microsoft.com/office/drawing/2014/main" id="{1C2F3C31-C885-44AA-A691-A868EE77A0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882" y="3380827"/>
            <a:ext cx="3750049" cy="2611641"/>
          </a:xfrm>
          <a:prstGeom prst="rect">
            <a:avLst/>
          </a:prstGeom>
        </p:spPr>
      </p:pic>
    </p:spTree>
    <p:extLst>
      <p:ext uri="{BB962C8B-B14F-4D97-AF65-F5344CB8AC3E}">
        <p14:creationId xmlns:p14="http://schemas.microsoft.com/office/powerpoint/2010/main" val="1343051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BÜYÜK VERİ</a:t>
            </a:r>
          </a:p>
        </p:txBody>
      </p:sp>
      <p:pic>
        <p:nvPicPr>
          <p:cNvPr id="5" name="Resim 4">
            <a:extLst>
              <a:ext uri="{FF2B5EF4-FFF2-40B4-BE49-F238E27FC236}">
                <a16:creationId xmlns:a16="http://schemas.microsoft.com/office/drawing/2014/main" id="{2D362404-FBB7-445F-B903-8B8007211B1B}"/>
              </a:ext>
            </a:extLst>
          </p:cNvPr>
          <p:cNvPicPr>
            <a:picLocks noChangeAspect="1"/>
          </p:cNvPicPr>
          <p:nvPr/>
        </p:nvPicPr>
        <p:blipFill rotWithShape="1">
          <a:blip r:embed="rId2">
            <a:extLst>
              <a:ext uri="{28A0092B-C50C-407E-A947-70E740481C1C}">
                <a14:useLocalDpi xmlns:a14="http://schemas.microsoft.com/office/drawing/2010/main" val="0"/>
              </a:ext>
            </a:extLst>
          </a:blip>
          <a:srcRect t="9450"/>
          <a:stretch/>
        </p:blipFill>
        <p:spPr>
          <a:xfrm>
            <a:off x="560668" y="1685365"/>
            <a:ext cx="8153026" cy="3980924"/>
          </a:xfrm>
          <a:prstGeom prst="rect">
            <a:avLst/>
          </a:prstGeom>
        </p:spPr>
      </p:pic>
      <p:sp>
        <p:nvSpPr>
          <p:cNvPr id="12" name="Metin kutusu 11">
            <a:extLst>
              <a:ext uri="{FF2B5EF4-FFF2-40B4-BE49-F238E27FC236}">
                <a16:creationId xmlns:a16="http://schemas.microsoft.com/office/drawing/2014/main" id="{0467EB53-1124-4255-AC74-DB955E969A6A}"/>
              </a:ext>
            </a:extLst>
          </p:cNvPr>
          <p:cNvSpPr txBox="1"/>
          <p:nvPr/>
        </p:nvSpPr>
        <p:spPr>
          <a:xfrm>
            <a:off x="560668" y="1316033"/>
            <a:ext cx="5006788" cy="369332"/>
          </a:xfrm>
          <a:prstGeom prst="rect">
            <a:avLst/>
          </a:prstGeom>
          <a:noFill/>
        </p:spPr>
        <p:txBody>
          <a:bodyPr wrap="square">
            <a:spAutoFit/>
          </a:bodyPr>
          <a:lstStyle/>
          <a:p>
            <a:r>
              <a:rPr lang="tr-TR" dirty="0"/>
              <a:t>Tablo 1.1. Büyük Verinin Sınıflandırılması</a:t>
            </a:r>
          </a:p>
        </p:txBody>
      </p:sp>
    </p:spTree>
    <p:extLst>
      <p:ext uri="{BB962C8B-B14F-4D97-AF65-F5344CB8AC3E}">
        <p14:creationId xmlns:p14="http://schemas.microsoft.com/office/powerpoint/2010/main" val="477960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BÜYÜK VERİ</a:t>
            </a:r>
          </a:p>
        </p:txBody>
      </p:sp>
      <p:sp>
        <p:nvSpPr>
          <p:cNvPr id="13" name="Metin kutusu 12">
            <a:extLst>
              <a:ext uri="{FF2B5EF4-FFF2-40B4-BE49-F238E27FC236}">
                <a16:creationId xmlns:a16="http://schemas.microsoft.com/office/drawing/2014/main" id="{51A984BC-D5F4-4B22-A3C8-CBC658E0E8C5}"/>
              </a:ext>
            </a:extLst>
          </p:cNvPr>
          <p:cNvSpPr txBox="1"/>
          <p:nvPr/>
        </p:nvSpPr>
        <p:spPr>
          <a:xfrm>
            <a:off x="511114" y="1213312"/>
            <a:ext cx="7996392" cy="464871"/>
          </a:xfrm>
          <a:prstGeom prst="rect">
            <a:avLst/>
          </a:prstGeom>
          <a:noFill/>
        </p:spPr>
        <p:txBody>
          <a:bodyPr wrap="square">
            <a:spAutoFit/>
          </a:bodyPr>
          <a:lstStyle/>
          <a:p>
            <a:pPr>
              <a:lnSpc>
                <a:spcPct val="150000"/>
              </a:lnSpc>
            </a:pPr>
            <a:r>
              <a:rPr lang="tr-TR" dirty="0"/>
              <a:t>Büyük Veri Bileşenleri</a:t>
            </a:r>
          </a:p>
        </p:txBody>
      </p:sp>
      <p:pic>
        <p:nvPicPr>
          <p:cNvPr id="4" name="Resim 3">
            <a:extLst>
              <a:ext uri="{FF2B5EF4-FFF2-40B4-BE49-F238E27FC236}">
                <a16:creationId xmlns:a16="http://schemas.microsoft.com/office/drawing/2014/main" id="{68CD3C0C-27B8-49AE-BC82-2081C2B8B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277" y="2052445"/>
            <a:ext cx="6144482" cy="2753109"/>
          </a:xfrm>
          <a:prstGeom prst="rect">
            <a:avLst/>
          </a:prstGeom>
        </p:spPr>
      </p:pic>
      <p:sp>
        <p:nvSpPr>
          <p:cNvPr id="10" name="Metin kutusu 9">
            <a:extLst>
              <a:ext uri="{FF2B5EF4-FFF2-40B4-BE49-F238E27FC236}">
                <a16:creationId xmlns:a16="http://schemas.microsoft.com/office/drawing/2014/main" id="{72F62006-AFEC-4E50-8F5A-E8452A780DCC}"/>
              </a:ext>
            </a:extLst>
          </p:cNvPr>
          <p:cNvSpPr txBox="1"/>
          <p:nvPr/>
        </p:nvSpPr>
        <p:spPr>
          <a:xfrm>
            <a:off x="826994" y="4817717"/>
            <a:ext cx="5824818" cy="1200329"/>
          </a:xfrm>
          <a:prstGeom prst="rect">
            <a:avLst/>
          </a:prstGeom>
          <a:noFill/>
        </p:spPr>
        <p:txBody>
          <a:bodyPr wrap="square">
            <a:spAutoFit/>
          </a:bodyPr>
          <a:lstStyle/>
          <a:p>
            <a:r>
              <a:rPr lang="tr-TR" dirty="0"/>
              <a:t>Büyük veri, kısaca 5V (</a:t>
            </a:r>
            <a:r>
              <a:rPr lang="tr-TR" dirty="0" err="1"/>
              <a:t>volume</a:t>
            </a:r>
            <a:r>
              <a:rPr lang="tr-TR" dirty="0"/>
              <a:t>, </a:t>
            </a:r>
            <a:r>
              <a:rPr lang="tr-TR" dirty="0" err="1"/>
              <a:t>velocity</a:t>
            </a:r>
            <a:r>
              <a:rPr lang="tr-TR" dirty="0"/>
              <a:t>, </a:t>
            </a:r>
            <a:r>
              <a:rPr lang="tr-TR" dirty="0" err="1"/>
              <a:t>variety</a:t>
            </a:r>
            <a:r>
              <a:rPr lang="tr-TR" dirty="0"/>
              <a:t>, </a:t>
            </a:r>
            <a:r>
              <a:rPr lang="tr-TR" dirty="0" err="1"/>
              <a:t>veracity</a:t>
            </a:r>
            <a:r>
              <a:rPr lang="tr-TR" dirty="0"/>
              <a:t>, </a:t>
            </a:r>
            <a:r>
              <a:rPr lang="tr-TR" dirty="0" err="1"/>
              <a:t>value</a:t>
            </a:r>
            <a:r>
              <a:rPr lang="tr-TR" dirty="0"/>
              <a:t>) olarak adlandırılan beş bileşen ile ifade edilmektedir. Yapılan yeni çalışmalarda, bu “V” </a:t>
            </a:r>
            <a:r>
              <a:rPr lang="tr-TR" dirty="0" err="1"/>
              <a:t>lerin</a:t>
            </a:r>
            <a:r>
              <a:rPr lang="tr-TR" dirty="0"/>
              <a:t> yani bileşenleri sayısının arttığı bilinmekte ve görülmektedir.</a:t>
            </a:r>
          </a:p>
        </p:txBody>
      </p:sp>
    </p:spTree>
    <p:extLst>
      <p:ext uri="{BB962C8B-B14F-4D97-AF65-F5344CB8AC3E}">
        <p14:creationId xmlns:p14="http://schemas.microsoft.com/office/powerpoint/2010/main" val="1343585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BÜYÜK VERİ</a:t>
            </a:r>
          </a:p>
        </p:txBody>
      </p:sp>
      <p:sp>
        <p:nvSpPr>
          <p:cNvPr id="13" name="Metin kutusu 12">
            <a:extLst>
              <a:ext uri="{FF2B5EF4-FFF2-40B4-BE49-F238E27FC236}">
                <a16:creationId xmlns:a16="http://schemas.microsoft.com/office/drawing/2014/main" id="{51A984BC-D5F4-4B22-A3C8-CBC658E0E8C5}"/>
              </a:ext>
            </a:extLst>
          </p:cNvPr>
          <p:cNvSpPr txBox="1"/>
          <p:nvPr/>
        </p:nvSpPr>
        <p:spPr>
          <a:xfrm>
            <a:off x="511114" y="1213312"/>
            <a:ext cx="7996392" cy="2957861"/>
          </a:xfrm>
          <a:prstGeom prst="rect">
            <a:avLst/>
          </a:prstGeom>
          <a:noFill/>
        </p:spPr>
        <p:txBody>
          <a:bodyPr wrap="square">
            <a:spAutoFit/>
          </a:bodyPr>
          <a:lstStyle/>
          <a:p>
            <a:pPr>
              <a:lnSpc>
                <a:spcPct val="150000"/>
              </a:lnSpc>
            </a:pPr>
            <a:r>
              <a:rPr lang="tr-TR" dirty="0"/>
              <a:t>Büyük Veri Bilimi</a:t>
            </a:r>
          </a:p>
          <a:p>
            <a:pPr>
              <a:lnSpc>
                <a:spcPct val="150000"/>
              </a:lnSpc>
            </a:pPr>
            <a:endParaRPr lang="tr-TR" dirty="0"/>
          </a:p>
          <a:p>
            <a:pPr>
              <a:lnSpc>
                <a:spcPct val="150000"/>
              </a:lnSpc>
            </a:pPr>
            <a:r>
              <a:rPr lang="tr-TR" dirty="0"/>
              <a:t>Büyük verinin hızlı yükselişi, analizlerin gerçekleştirilmesi için orijinal bakış açısına ve uzman işgücü ihtiyacına, gelişmiş altyapılara, metot ve metodolojilere ihtiyaç vardır. Bu durum; büyük verilerin biçimlendirilmesini ve modellenmesini sağlayarak ürün ve hizmet süreçlerine katkıda bulunan, disiplinler arası bir yaklaşım olan veri biliminin doğmasına sebep olmuştur. </a:t>
            </a:r>
          </a:p>
        </p:txBody>
      </p:sp>
    </p:spTree>
    <p:extLst>
      <p:ext uri="{BB962C8B-B14F-4D97-AF65-F5344CB8AC3E}">
        <p14:creationId xmlns:p14="http://schemas.microsoft.com/office/powerpoint/2010/main" val="904055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BÜYÜK VERİ</a:t>
            </a:r>
          </a:p>
        </p:txBody>
      </p:sp>
      <p:sp>
        <p:nvSpPr>
          <p:cNvPr id="13" name="Metin kutusu 12">
            <a:extLst>
              <a:ext uri="{FF2B5EF4-FFF2-40B4-BE49-F238E27FC236}">
                <a16:creationId xmlns:a16="http://schemas.microsoft.com/office/drawing/2014/main" id="{51A984BC-D5F4-4B22-A3C8-CBC658E0E8C5}"/>
              </a:ext>
            </a:extLst>
          </p:cNvPr>
          <p:cNvSpPr txBox="1"/>
          <p:nvPr/>
        </p:nvSpPr>
        <p:spPr>
          <a:xfrm>
            <a:off x="511114" y="1213312"/>
            <a:ext cx="7996392" cy="4204356"/>
          </a:xfrm>
          <a:prstGeom prst="rect">
            <a:avLst/>
          </a:prstGeom>
          <a:noFill/>
        </p:spPr>
        <p:txBody>
          <a:bodyPr wrap="square">
            <a:spAutoFit/>
          </a:bodyPr>
          <a:lstStyle/>
          <a:p>
            <a:pPr>
              <a:lnSpc>
                <a:spcPct val="150000"/>
              </a:lnSpc>
            </a:pPr>
            <a:r>
              <a:rPr lang="tr-TR" dirty="0"/>
              <a:t>Büyük Veri Bilimi</a:t>
            </a:r>
          </a:p>
          <a:p>
            <a:pPr>
              <a:lnSpc>
                <a:spcPct val="150000"/>
              </a:lnSpc>
            </a:pPr>
            <a:r>
              <a:rPr lang="tr-TR" dirty="0">
                <a:solidFill>
                  <a:srgbClr val="FF0000"/>
                </a:solidFill>
              </a:rPr>
              <a:t>Bu alanda çalışan veri bilimcisi; </a:t>
            </a:r>
          </a:p>
          <a:p>
            <a:pPr marL="285750" indent="-285750">
              <a:lnSpc>
                <a:spcPct val="150000"/>
              </a:lnSpc>
              <a:buFont typeface="Arial" panose="020B0604020202020204" pitchFamily="34" charset="0"/>
              <a:buChar char="•"/>
            </a:pPr>
            <a:r>
              <a:rPr lang="tr-TR" dirty="0">
                <a:solidFill>
                  <a:srgbClr val="FF0000"/>
                </a:solidFill>
              </a:rPr>
              <a:t>istatistik, </a:t>
            </a:r>
          </a:p>
          <a:p>
            <a:pPr marL="285750" indent="-285750">
              <a:lnSpc>
                <a:spcPct val="150000"/>
              </a:lnSpc>
              <a:buFont typeface="Arial" panose="020B0604020202020204" pitchFamily="34" charset="0"/>
              <a:buChar char="•"/>
            </a:pPr>
            <a:r>
              <a:rPr lang="tr-TR" dirty="0">
                <a:solidFill>
                  <a:srgbClr val="FF0000"/>
                </a:solidFill>
              </a:rPr>
              <a:t>matematik, </a:t>
            </a:r>
          </a:p>
          <a:p>
            <a:pPr marL="285750" indent="-285750">
              <a:lnSpc>
                <a:spcPct val="150000"/>
              </a:lnSpc>
              <a:buFont typeface="Arial" panose="020B0604020202020204" pitchFamily="34" charset="0"/>
              <a:buChar char="•"/>
            </a:pPr>
            <a:r>
              <a:rPr lang="tr-TR" dirty="0">
                <a:solidFill>
                  <a:srgbClr val="FF0000"/>
                </a:solidFill>
              </a:rPr>
              <a:t>bilgisayar ve bilgisayar bilimleri mühendisi, </a:t>
            </a:r>
          </a:p>
          <a:p>
            <a:pPr marL="285750" indent="-285750">
              <a:lnSpc>
                <a:spcPct val="150000"/>
              </a:lnSpc>
              <a:buFont typeface="Arial" panose="020B0604020202020204" pitchFamily="34" charset="0"/>
              <a:buChar char="•"/>
            </a:pPr>
            <a:r>
              <a:rPr lang="tr-TR" dirty="0">
                <a:solidFill>
                  <a:srgbClr val="FF0000"/>
                </a:solidFill>
              </a:rPr>
              <a:t>makine öğrenmesi, </a:t>
            </a:r>
          </a:p>
          <a:p>
            <a:pPr marL="285750" indent="-285750">
              <a:lnSpc>
                <a:spcPct val="150000"/>
              </a:lnSpc>
              <a:buFont typeface="Arial" panose="020B0604020202020204" pitchFamily="34" charset="0"/>
              <a:buChar char="•"/>
            </a:pPr>
            <a:r>
              <a:rPr lang="tr-TR" dirty="0">
                <a:solidFill>
                  <a:srgbClr val="FF0000"/>
                </a:solidFill>
              </a:rPr>
              <a:t>programlama ve veri işleme teknolojileri </a:t>
            </a:r>
          </a:p>
          <a:p>
            <a:pPr>
              <a:lnSpc>
                <a:spcPct val="150000"/>
              </a:lnSpc>
            </a:pPr>
            <a:r>
              <a:rPr lang="tr-TR" dirty="0"/>
              <a:t>gibi konulara hakimiyete ek olarak çalıştığı alana özgü bilgi birikimine sahip ve iletişim yeteneği güçlü, kurumunun geleceği için gereken kritik sorunları tespit etme ve öngörülerde bulunabilme yeteneklerine sahip olan uzmandır</a:t>
            </a:r>
          </a:p>
        </p:txBody>
      </p:sp>
    </p:spTree>
    <p:extLst>
      <p:ext uri="{BB962C8B-B14F-4D97-AF65-F5344CB8AC3E}">
        <p14:creationId xmlns:p14="http://schemas.microsoft.com/office/powerpoint/2010/main" val="124963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BÜYÜK VERİ</a:t>
            </a:r>
          </a:p>
        </p:txBody>
      </p:sp>
      <p:sp>
        <p:nvSpPr>
          <p:cNvPr id="13" name="Metin kutusu 12">
            <a:extLst>
              <a:ext uri="{FF2B5EF4-FFF2-40B4-BE49-F238E27FC236}">
                <a16:creationId xmlns:a16="http://schemas.microsoft.com/office/drawing/2014/main" id="{51A984BC-D5F4-4B22-A3C8-CBC658E0E8C5}"/>
              </a:ext>
            </a:extLst>
          </p:cNvPr>
          <p:cNvSpPr txBox="1"/>
          <p:nvPr/>
        </p:nvSpPr>
        <p:spPr>
          <a:xfrm>
            <a:off x="511114" y="1213312"/>
            <a:ext cx="7996392" cy="464871"/>
          </a:xfrm>
          <a:prstGeom prst="rect">
            <a:avLst/>
          </a:prstGeom>
          <a:noFill/>
        </p:spPr>
        <p:txBody>
          <a:bodyPr wrap="square">
            <a:spAutoFit/>
          </a:bodyPr>
          <a:lstStyle/>
          <a:p>
            <a:pPr>
              <a:lnSpc>
                <a:spcPct val="150000"/>
              </a:lnSpc>
            </a:pPr>
            <a:r>
              <a:rPr lang="tr-TR" dirty="0"/>
              <a:t>Büyük Veri Bilimi</a:t>
            </a:r>
          </a:p>
        </p:txBody>
      </p:sp>
      <p:pic>
        <p:nvPicPr>
          <p:cNvPr id="3" name="Resim 2">
            <a:extLst>
              <a:ext uri="{FF2B5EF4-FFF2-40B4-BE49-F238E27FC236}">
                <a16:creationId xmlns:a16="http://schemas.microsoft.com/office/drawing/2014/main" id="{A8A911D7-5924-4FC4-8860-6E7012AB4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337" y="1596337"/>
            <a:ext cx="6087325" cy="4734586"/>
          </a:xfrm>
          <a:prstGeom prst="rect">
            <a:avLst/>
          </a:prstGeom>
        </p:spPr>
      </p:pic>
      <p:sp>
        <p:nvSpPr>
          <p:cNvPr id="10" name="Metin kutusu 9">
            <a:extLst>
              <a:ext uri="{FF2B5EF4-FFF2-40B4-BE49-F238E27FC236}">
                <a16:creationId xmlns:a16="http://schemas.microsoft.com/office/drawing/2014/main" id="{D41D0513-CA72-40BC-901E-6B4BE08B9325}"/>
              </a:ext>
            </a:extLst>
          </p:cNvPr>
          <p:cNvSpPr txBox="1"/>
          <p:nvPr/>
        </p:nvSpPr>
        <p:spPr>
          <a:xfrm>
            <a:off x="2586393" y="6294966"/>
            <a:ext cx="5006788" cy="369332"/>
          </a:xfrm>
          <a:prstGeom prst="rect">
            <a:avLst/>
          </a:prstGeom>
          <a:noFill/>
        </p:spPr>
        <p:txBody>
          <a:bodyPr wrap="square">
            <a:spAutoFit/>
          </a:bodyPr>
          <a:lstStyle/>
          <a:p>
            <a:r>
              <a:rPr lang="tr-TR" dirty="0">
                <a:solidFill>
                  <a:srgbClr val="FF0000"/>
                </a:solidFill>
              </a:rPr>
              <a:t>Veri Bilimcisinin Sahip Olduğu Yetenekler</a:t>
            </a:r>
          </a:p>
        </p:txBody>
      </p:sp>
    </p:spTree>
    <p:extLst>
      <p:ext uri="{BB962C8B-B14F-4D97-AF65-F5344CB8AC3E}">
        <p14:creationId xmlns:p14="http://schemas.microsoft.com/office/powerpoint/2010/main" val="2957992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BÜYÜK VERİ</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3041276" y="1252496"/>
            <a:ext cx="5006788" cy="369332"/>
          </a:xfrm>
          <a:prstGeom prst="rect">
            <a:avLst/>
          </a:prstGeom>
          <a:noFill/>
        </p:spPr>
        <p:txBody>
          <a:bodyPr wrap="square">
            <a:spAutoFit/>
          </a:bodyPr>
          <a:lstStyle/>
          <a:p>
            <a:r>
              <a:rPr lang="tr-TR" dirty="0"/>
              <a:t>Büyük veri analizi gereklilikleri</a:t>
            </a:r>
          </a:p>
        </p:txBody>
      </p:sp>
      <p:pic>
        <p:nvPicPr>
          <p:cNvPr id="4" name="Resim 3">
            <a:extLst>
              <a:ext uri="{FF2B5EF4-FFF2-40B4-BE49-F238E27FC236}">
                <a16:creationId xmlns:a16="http://schemas.microsoft.com/office/drawing/2014/main" id="{B0DB9DBF-9C53-45DB-B223-50BF8BA139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495" y="2274943"/>
            <a:ext cx="6697010" cy="3953427"/>
          </a:xfrm>
          <a:prstGeom prst="rect">
            <a:avLst/>
          </a:prstGeom>
        </p:spPr>
      </p:pic>
    </p:spTree>
    <p:extLst>
      <p:ext uri="{BB962C8B-B14F-4D97-AF65-F5344CB8AC3E}">
        <p14:creationId xmlns:p14="http://schemas.microsoft.com/office/powerpoint/2010/main" val="460545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BÜYÜK VERİ</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522194" y="1568135"/>
            <a:ext cx="1898277" cy="923330"/>
          </a:xfrm>
          <a:prstGeom prst="rect">
            <a:avLst/>
          </a:prstGeom>
          <a:noFill/>
        </p:spPr>
        <p:txBody>
          <a:bodyPr wrap="square">
            <a:spAutoFit/>
          </a:bodyPr>
          <a:lstStyle/>
          <a:p>
            <a:pPr algn="ctr"/>
            <a:r>
              <a:rPr lang="tr-TR" dirty="0"/>
              <a:t>Büyük Veri İşleme Platformları ve Araçları</a:t>
            </a:r>
          </a:p>
        </p:txBody>
      </p:sp>
      <p:pic>
        <p:nvPicPr>
          <p:cNvPr id="6" name="Resim 5">
            <a:extLst>
              <a:ext uri="{FF2B5EF4-FFF2-40B4-BE49-F238E27FC236}">
                <a16:creationId xmlns:a16="http://schemas.microsoft.com/office/drawing/2014/main" id="{ED4BA930-8403-4AFF-8E71-9EAF7E3B83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158" y="885290"/>
            <a:ext cx="4365320" cy="5712333"/>
          </a:xfrm>
          <a:prstGeom prst="rect">
            <a:avLst/>
          </a:prstGeom>
        </p:spPr>
      </p:pic>
    </p:spTree>
    <p:extLst>
      <p:ext uri="{BB962C8B-B14F-4D97-AF65-F5344CB8AC3E}">
        <p14:creationId xmlns:p14="http://schemas.microsoft.com/office/powerpoint/2010/main" val="4248683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BÜYÜK VERİ</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522194" y="1568135"/>
            <a:ext cx="1898277" cy="923330"/>
          </a:xfrm>
          <a:prstGeom prst="rect">
            <a:avLst/>
          </a:prstGeom>
          <a:noFill/>
        </p:spPr>
        <p:txBody>
          <a:bodyPr wrap="square">
            <a:spAutoFit/>
          </a:bodyPr>
          <a:lstStyle/>
          <a:p>
            <a:pPr algn="ctr"/>
            <a:r>
              <a:rPr lang="tr-TR" dirty="0"/>
              <a:t>Büyük Veri Güvenlik ve Mahremiyet</a:t>
            </a:r>
          </a:p>
        </p:txBody>
      </p:sp>
      <p:pic>
        <p:nvPicPr>
          <p:cNvPr id="3" name="Resim 2">
            <a:extLst>
              <a:ext uri="{FF2B5EF4-FFF2-40B4-BE49-F238E27FC236}">
                <a16:creationId xmlns:a16="http://schemas.microsoft.com/office/drawing/2014/main" id="{D8B5C0A1-08DE-41AD-834B-E36B1983E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902" y="2491464"/>
            <a:ext cx="5579067" cy="2277759"/>
          </a:xfrm>
          <a:prstGeom prst="rect">
            <a:avLst/>
          </a:prstGeom>
        </p:spPr>
      </p:pic>
      <p:sp>
        <p:nvSpPr>
          <p:cNvPr id="10" name="Metin kutusu 9">
            <a:extLst>
              <a:ext uri="{FF2B5EF4-FFF2-40B4-BE49-F238E27FC236}">
                <a16:creationId xmlns:a16="http://schemas.microsoft.com/office/drawing/2014/main" id="{26823F07-A892-40A2-AA32-AD5794C3664D}"/>
              </a:ext>
            </a:extLst>
          </p:cNvPr>
          <p:cNvSpPr txBox="1"/>
          <p:nvPr/>
        </p:nvSpPr>
        <p:spPr>
          <a:xfrm>
            <a:off x="675863" y="4399892"/>
            <a:ext cx="5006788" cy="1200329"/>
          </a:xfrm>
          <a:prstGeom prst="rect">
            <a:avLst/>
          </a:prstGeom>
          <a:noFill/>
        </p:spPr>
        <p:txBody>
          <a:bodyPr wrap="square">
            <a:spAutoFit/>
          </a:bodyPr>
          <a:lstStyle/>
          <a:p>
            <a:pPr marL="400050" indent="-400050">
              <a:buAutoNum type="romanLcPeriod"/>
            </a:pPr>
            <a:r>
              <a:rPr lang="tr-TR" dirty="0"/>
              <a:t>Altyapı Güvenliği</a:t>
            </a:r>
          </a:p>
          <a:p>
            <a:pPr marL="400050" indent="-400050">
              <a:buAutoNum type="romanLcPeriod"/>
            </a:pPr>
            <a:r>
              <a:rPr lang="tr-TR" dirty="0"/>
              <a:t>Veri Gizliliği ve Mahremiyeti </a:t>
            </a:r>
          </a:p>
          <a:p>
            <a:pPr marL="400050" indent="-400050">
              <a:buAutoNum type="romanLcPeriod"/>
            </a:pPr>
            <a:r>
              <a:rPr lang="tr-TR" dirty="0"/>
              <a:t>Veri Yönetimi</a:t>
            </a:r>
          </a:p>
          <a:p>
            <a:pPr marL="400050" indent="-400050">
              <a:buAutoNum type="romanLcPeriod"/>
            </a:pPr>
            <a:r>
              <a:rPr lang="tr-TR" dirty="0"/>
              <a:t>Bütünlük ve Tepkisel Güvenlik</a:t>
            </a:r>
          </a:p>
        </p:txBody>
      </p:sp>
    </p:spTree>
    <p:extLst>
      <p:ext uri="{BB962C8B-B14F-4D97-AF65-F5344CB8AC3E}">
        <p14:creationId xmlns:p14="http://schemas.microsoft.com/office/powerpoint/2010/main" val="3656246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Açık Veri </a:t>
            </a:r>
          </a:p>
        </p:txBody>
      </p:sp>
      <p:sp>
        <p:nvSpPr>
          <p:cNvPr id="7" name="Metin kutusu 6">
            <a:extLst>
              <a:ext uri="{FF2B5EF4-FFF2-40B4-BE49-F238E27FC236}">
                <a16:creationId xmlns:a16="http://schemas.microsoft.com/office/drawing/2014/main" id="{D6950916-A628-4F55-A346-941FDFBBB192}"/>
              </a:ext>
            </a:extLst>
          </p:cNvPr>
          <p:cNvSpPr txBox="1"/>
          <p:nvPr/>
        </p:nvSpPr>
        <p:spPr>
          <a:xfrm>
            <a:off x="477371" y="1155758"/>
            <a:ext cx="8146676" cy="1200329"/>
          </a:xfrm>
          <a:prstGeom prst="rect">
            <a:avLst/>
          </a:prstGeom>
          <a:noFill/>
        </p:spPr>
        <p:txBody>
          <a:bodyPr wrap="square">
            <a:spAutoFit/>
          </a:bodyPr>
          <a:lstStyle/>
          <a:p>
            <a:r>
              <a:rPr lang="tr-TR" dirty="0"/>
              <a:t>Açık veri (</a:t>
            </a:r>
            <a:r>
              <a:rPr lang="tr-TR" dirty="0" err="1"/>
              <a:t>open</a:t>
            </a:r>
            <a:r>
              <a:rPr lang="tr-TR" dirty="0"/>
              <a:t> data), “herkesin ücretsiz ve özgürce erişebileceği, kullanabileceği, dağıtılabileceği ve değerler üretebileceği” veridir. Verilerin makine tarafından okunabilir biçimde, toplu olarak ve açık lisanslı bir şekilde bulunması gerekir. Açık verinin temel özellikleri aşağıdaki gibidir</a:t>
            </a:r>
          </a:p>
        </p:txBody>
      </p:sp>
      <p:sp>
        <p:nvSpPr>
          <p:cNvPr id="12" name="Metin kutusu 11">
            <a:extLst>
              <a:ext uri="{FF2B5EF4-FFF2-40B4-BE49-F238E27FC236}">
                <a16:creationId xmlns:a16="http://schemas.microsoft.com/office/drawing/2014/main" id="{CEA0B428-B04F-4191-AEB7-D7B02B1FDEB2}"/>
              </a:ext>
            </a:extLst>
          </p:cNvPr>
          <p:cNvSpPr txBox="1"/>
          <p:nvPr/>
        </p:nvSpPr>
        <p:spPr>
          <a:xfrm>
            <a:off x="477371" y="2643699"/>
            <a:ext cx="5006788" cy="1015663"/>
          </a:xfrm>
          <a:prstGeom prst="rect">
            <a:avLst/>
          </a:prstGeom>
          <a:noFill/>
        </p:spPr>
        <p:txBody>
          <a:bodyPr wrap="square">
            <a:spAutoFit/>
          </a:bodyPr>
          <a:lstStyle/>
          <a:p>
            <a:pPr marL="285750" indent="-285750">
              <a:buFont typeface="Arial" panose="020B0604020202020204" pitchFamily="34" charset="0"/>
              <a:buChar char="•"/>
            </a:pPr>
            <a:r>
              <a:rPr lang="tr-TR" sz="1400" dirty="0">
                <a:solidFill>
                  <a:srgbClr val="FF0000"/>
                </a:solidFill>
              </a:rPr>
              <a:t>Kullanılabilirlik ve Erişim</a:t>
            </a:r>
          </a:p>
          <a:p>
            <a:pPr marL="285750" indent="-285750">
              <a:buFont typeface="Arial" panose="020B0604020202020204" pitchFamily="34" charset="0"/>
              <a:buChar char="•"/>
            </a:pPr>
            <a:r>
              <a:rPr lang="tr-TR" sz="1400" dirty="0">
                <a:solidFill>
                  <a:srgbClr val="FF0000"/>
                </a:solidFill>
              </a:rPr>
              <a:t>Tekrar Kullanım ve Yeniden Dağıtım </a:t>
            </a:r>
          </a:p>
          <a:p>
            <a:pPr marL="285750" indent="-285750">
              <a:buFont typeface="Arial" panose="020B0604020202020204" pitchFamily="34" charset="0"/>
              <a:buChar char="•"/>
            </a:pPr>
            <a:r>
              <a:rPr lang="tr-TR" sz="1400" dirty="0">
                <a:solidFill>
                  <a:srgbClr val="FF0000"/>
                </a:solidFill>
              </a:rPr>
              <a:t>Evrensel Katılım </a:t>
            </a:r>
          </a:p>
          <a:p>
            <a:endParaRPr lang="tr-TR" dirty="0">
              <a:solidFill>
                <a:srgbClr val="FF0000"/>
              </a:solidFill>
            </a:endParaRPr>
          </a:p>
        </p:txBody>
      </p:sp>
      <p:sp>
        <p:nvSpPr>
          <p:cNvPr id="13" name="Metin kutusu 12">
            <a:extLst>
              <a:ext uri="{FF2B5EF4-FFF2-40B4-BE49-F238E27FC236}">
                <a16:creationId xmlns:a16="http://schemas.microsoft.com/office/drawing/2014/main" id="{29731319-63A3-42A3-9FC0-702CAB04E025}"/>
              </a:ext>
            </a:extLst>
          </p:cNvPr>
          <p:cNvSpPr txBox="1"/>
          <p:nvPr/>
        </p:nvSpPr>
        <p:spPr>
          <a:xfrm>
            <a:off x="5803844" y="5332910"/>
            <a:ext cx="5006788" cy="369332"/>
          </a:xfrm>
          <a:prstGeom prst="rect">
            <a:avLst/>
          </a:prstGeom>
          <a:noFill/>
        </p:spPr>
        <p:txBody>
          <a:bodyPr wrap="square">
            <a:spAutoFit/>
          </a:bodyPr>
          <a:lstStyle/>
          <a:p>
            <a:r>
              <a:rPr lang="tr-TR" dirty="0"/>
              <a:t>Açık veri türleri</a:t>
            </a:r>
          </a:p>
        </p:txBody>
      </p:sp>
      <p:pic>
        <p:nvPicPr>
          <p:cNvPr id="6" name="Resim 5">
            <a:extLst>
              <a:ext uri="{FF2B5EF4-FFF2-40B4-BE49-F238E27FC236}">
                <a16:creationId xmlns:a16="http://schemas.microsoft.com/office/drawing/2014/main" id="{A23F925D-C2C0-4CA2-9186-DC28E1A2C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6093" y="2226099"/>
            <a:ext cx="2993365" cy="2739074"/>
          </a:xfrm>
          <a:prstGeom prst="rect">
            <a:avLst/>
          </a:prstGeom>
        </p:spPr>
      </p:pic>
    </p:spTree>
    <p:extLst>
      <p:ext uri="{BB962C8B-B14F-4D97-AF65-F5344CB8AC3E}">
        <p14:creationId xmlns:p14="http://schemas.microsoft.com/office/powerpoint/2010/main" val="3899683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dirty="0"/>
              <a:t>Verinin Evrimi</a:t>
            </a:r>
            <a:endParaRPr lang="tr-TR" b="1" dirty="0">
              <a:solidFill>
                <a:srgbClr val="FF0000"/>
              </a:solidFill>
            </a:endParaRPr>
          </a:p>
        </p:txBody>
      </p:sp>
      <p:sp>
        <p:nvSpPr>
          <p:cNvPr id="13" name="Metin kutusu 12">
            <a:extLst>
              <a:ext uri="{FF2B5EF4-FFF2-40B4-BE49-F238E27FC236}">
                <a16:creationId xmlns:a16="http://schemas.microsoft.com/office/drawing/2014/main" id="{51A984BC-D5F4-4B22-A3C8-CBC658E0E8C5}"/>
              </a:ext>
            </a:extLst>
          </p:cNvPr>
          <p:cNvSpPr txBox="1"/>
          <p:nvPr/>
        </p:nvSpPr>
        <p:spPr>
          <a:xfrm>
            <a:off x="511114" y="1213312"/>
            <a:ext cx="6812711" cy="2126864"/>
          </a:xfrm>
          <a:prstGeom prst="rect">
            <a:avLst/>
          </a:prstGeom>
          <a:noFill/>
        </p:spPr>
        <p:txBody>
          <a:bodyPr wrap="square">
            <a:spAutoFit/>
          </a:bodyPr>
          <a:lstStyle/>
          <a:p>
            <a:pPr>
              <a:lnSpc>
                <a:spcPct val="150000"/>
              </a:lnSpc>
            </a:pPr>
            <a:r>
              <a:rPr lang="tr-TR" dirty="0"/>
              <a:t>Elektronik ortamlar gelişip yaygınlaştıkça, verilerin boyutu artmakta (Şekil 1.1), farklı verilerin beraber işlenmesi kolaylaşmakta, verilerin değerlendirilmesine bakış açılarımız değişmekte ve gelişmektedir. Verilen isimlendirilmesinde gelinen en son nokta ise Şekil 1.2’de verilmiştir.</a:t>
            </a:r>
          </a:p>
        </p:txBody>
      </p:sp>
      <p:pic>
        <p:nvPicPr>
          <p:cNvPr id="3" name="Resim 2">
            <a:extLst>
              <a:ext uri="{FF2B5EF4-FFF2-40B4-BE49-F238E27FC236}">
                <a16:creationId xmlns:a16="http://schemas.microsoft.com/office/drawing/2014/main" id="{BB6BED6F-AE1D-4A82-8B25-B7625B29B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55" y="3792876"/>
            <a:ext cx="4703909" cy="2436673"/>
          </a:xfrm>
          <a:prstGeom prst="rect">
            <a:avLst/>
          </a:prstGeom>
        </p:spPr>
      </p:pic>
      <p:pic>
        <p:nvPicPr>
          <p:cNvPr id="5" name="Resim 4">
            <a:extLst>
              <a:ext uri="{FF2B5EF4-FFF2-40B4-BE49-F238E27FC236}">
                <a16:creationId xmlns:a16="http://schemas.microsoft.com/office/drawing/2014/main" id="{30022C86-CD84-4B25-8AE8-D9C3AFC5AB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3105" y="3842981"/>
            <a:ext cx="3707091" cy="2226125"/>
          </a:xfrm>
          <a:prstGeom prst="rect">
            <a:avLst/>
          </a:prstGeom>
        </p:spPr>
      </p:pic>
    </p:spTree>
    <p:extLst>
      <p:ext uri="{BB962C8B-B14F-4D97-AF65-F5344CB8AC3E}">
        <p14:creationId xmlns:p14="http://schemas.microsoft.com/office/powerpoint/2010/main" val="1421590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dirty="0"/>
              <a:t>Verinin Evrimi</a:t>
            </a:r>
            <a:endParaRPr lang="tr-TR" b="1" dirty="0">
              <a:solidFill>
                <a:srgbClr val="FF0000"/>
              </a:solidFill>
            </a:endParaRPr>
          </a:p>
        </p:txBody>
      </p:sp>
      <p:sp>
        <p:nvSpPr>
          <p:cNvPr id="13" name="Metin kutusu 12">
            <a:extLst>
              <a:ext uri="{FF2B5EF4-FFF2-40B4-BE49-F238E27FC236}">
                <a16:creationId xmlns:a16="http://schemas.microsoft.com/office/drawing/2014/main" id="{51A984BC-D5F4-4B22-A3C8-CBC658E0E8C5}"/>
              </a:ext>
            </a:extLst>
          </p:cNvPr>
          <p:cNvSpPr txBox="1"/>
          <p:nvPr/>
        </p:nvSpPr>
        <p:spPr>
          <a:xfrm>
            <a:off x="511114" y="1213312"/>
            <a:ext cx="8283262" cy="4619854"/>
          </a:xfrm>
          <a:prstGeom prst="rect">
            <a:avLst/>
          </a:prstGeom>
          <a:noFill/>
        </p:spPr>
        <p:txBody>
          <a:bodyPr wrap="square">
            <a:spAutoFit/>
          </a:bodyPr>
          <a:lstStyle/>
          <a:p>
            <a:pPr>
              <a:lnSpc>
                <a:spcPct val="150000"/>
              </a:lnSpc>
            </a:pPr>
            <a:r>
              <a:rPr lang="tr-TR" dirty="0"/>
              <a:t>Verilerin isimlendirilmesi değiştikçe ve geliştikçe, kullanılan teknik ve teknolojiler ile yöntem ve çözümlerde de değişiklikler vardır. </a:t>
            </a:r>
          </a:p>
          <a:p>
            <a:pPr>
              <a:lnSpc>
                <a:spcPct val="150000"/>
              </a:lnSpc>
            </a:pPr>
            <a:endParaRPr lang="tr-TR" dirty="0"/>
          </a:p>
          <a:p>
            <a:pPr>
              <a:lnSpc>
                <a:spcPct val="150000"/>
              </a:lnSpc>
            </a:pPr>
            <a:r>
              <a:rPr lang="tr-TR" dirty="0"/>
              <a:t>Hatta bu alan, “veri bilimi” olarak isimlendirilen yeni bir bilim dalı olarak karşımıza çıkmaktadır. Verilerin yönetimi, saklanması, işlenmesi veya aktarılması kadar, verilerden değer elde etmek, verileri bilgiye ve değere dönüştürmek, bunun ekonomisini oluşturmak, üzerinde daha fazla odaklanılmış konulardır. </a:t>
            </a:r>
          </a:p>
          <a:p>
            <a:pPr>
              <a:lnSpc>
                <a:spcPct val="150000"/>
              </a:lnSpc>
            </a:pPr>
            <a:endParaRPr lang="tr-TR" dirty="0"/>
          </a:p>
          <a:p>
            <a:pPr>
              <a:lnSpc>
                <a:spcPct val="150000"/>
              </a:lnSpc>
            </a:pPr>
            <a:r>
              <a:rPr lang="tr-TR" dirty="0"/>
              <a:t>Bu aşamalar aslında verinin evrimleşmesidir. Verilerin bilgiye, bilginin bilgeliğe (hikmete), bilgeliğin kararlara dönüşümü ise bu evrimin en önemli adımlarıdır. Her adım, farklı aşamaları, zorlukları ve kazanımları kapsamaktadır</a:t>
            </a:r>
          </a:p>
        </p:txBody>
      </p:sp>
    </p:spTree>
    <p:extLst>
      <p:ext uri="{BB962C8B-B14F-4D97-AF65-F5344CB8AC3E}">
        <p14:creationId xmlns:p14="http://schemas.microsoft.com/office/powerpoint/2010/main" val="4033915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dirty="0"/>
              <a:t>Verinin Evrimi</a:t>
            </a:r>
            <a:endParaRPr lang="tr-TR" b="1" dirty="0">
              <a:solidFill>
                <a:srgbClr val="FF0000"/>
              </a:solidFill>
            </a:endParaRPr>
          </a:p>
        </p:txBody>
      </p:sp>
      <p:sp>
        <p:nvSpPr>
          <p:cNvPr id="13" name="Metin kutusu 12">
            <a:extLst>
              <a:ext uri="{FF2B5EF4-FFF2-40B4-BE49-F238E27FC236}">
                <a16:creationId xmlns:a16="http://schemas.microsoft.com/office/drawing/2014/main" id="{51A984BC-D5F4-4B22-A3C8-CBC658E0E8C5}"/>
              </a:ext>
            </a:extLst>
          </p:cNvPr>
          <p:cNvSpPr txBox="1"/>
          <p:nvPr/>
        </p:nvSpPr>
        <p:spPr>
          <a:xfrm>
            <a:off x="511114" y="1213312"/>
            <a:ext cx="8283262" cy="1711366"/>
          </a:xfrm>
          <a:prstGeom prst="rect">
            <a:avLst/>
          </a:prstGeom>
          <a:noFill/>
        </p:spPr>
        <p:txBody>
          <a:bodyPr wrap="square">
            <a:spAutoFit/>
          </a:bodyPr>
          <a:lstStyle/>
          <a:p>
            <a:pPr>
              <a:lnSpc>
                <a:spcPct val="150000"/>
              </a:lnSpc>
            </a:pPr>
            <a:r>
              <a:rPr lang="tr-TR" dirty="0"/>
              <a:t>verilerin boyutu sürekli olarak artmakta, yeni boyutlandırma ölçekleri veya yeni veri boyut ölçüleri artık günlük hayatımızda kullanılmaya başlanmıştır. Özellikle, </a:t>
            </a:r>
            <a:r>
              <a:rPr lang="tr-TR" dirty="0" err="1"/>
              <a:t>petabayt</a:t>
            </a:r>
            <a:r>
              <a:rPr lang="tr-TR" dirty="0"/>
              <a:t> (1024 TB), </a:t>
            </a:r>
            <a:r>
              <a:rPr lang="tr-TR" dirty="0" err="1"/>
              <a:t>eksabayt</a:t>
            </a:r>
            <a:r>
              <a:rPr lang="tr-TR" dirty="0"/>
              <a:t> (1024 PB) ve </a:t>
            </a:r>
            <a:r>
              <a:rPr lang="tr-TR" dirty="0" err="1"/>
              <a:t>zetabayt</a:t>
            </a:r>
            <a:r>
              <a:rPr lang="tr-TR" dirty="0"/>
              <a:t> (1024 EB) gibi ölçüm birimleri üretilen verinin büyüklüğünü belirtmektedir veya göstermektedir.</a:t>
            </a:r>
          </a:p>
        </p:txBody>
      </p:sp>
      <p:pic>
        <p:nvPicPr>
          <p:cNvPr id="6" name="Resim 5">
            <a:extLst>
              <a:ext uri="{FF2B5EF4-FFF2-40B4-BE49-F238E27FC236}">
                <a16:creationId xmlns:a16="http://schemas.microsoft.com/office/drawing/2014/main" id="{FC0827A8-2BE1-4888-AC29-E63EF1491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026" y="3172633"/>
            <a:ext cx="4703909" cy="2436673"/>
          </a:xfrm>
          <a:prstGeom prst="rect">
            <a:avLst/>
          </a:prstGeom>
        </p:spPr>
      </p:pic>
    </p:spTree>
    <p:extLst>
      <p:ext uri="{BB962C8B-B14F-4D97-AF65-F5344CB8AC3E}">
        <p14:creationId xmlns:p14="http://schemas.microsoft.com/office/powerpoint/2010/main" val="589768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dirty="0"/>
              <a:t>Verinin Evrimi</a:t>
            </a:r>
            <a:endParaRPr lang="tr-TR" b="1" dirty="0">
              <a:solidFill>
                <a:srgbClr val="FF0000"/>
              </a:solidFill>
            </a:endParaRPr>
          </a:p>
        </p:txBody>
      </p:sp>
      <p:sp>
        <p:nvSpPr>
          <p:cNvPr id="13" name="Metin kutusu 12">
            <a:extLst>
              <a:ext uri="{FF2B5EF4-FFF2-40B4-BE49-F238E27FC236}">
                <a16:creationId xmlns:a16="http://schemas.microsoft.com/office/drawing/2014/main" id="{51A984BC-D5F4-4B22-A3C8-CBC658E0E8C5}"/>
              </a:ext>
            </a:extLst>
          </p:cNvPr>
          <p:cNvSpPr txBox="1"/>
          <p:nvPr/>
        </p:nvSpPr>
        <p:spPr>
          <a:xfrm>
            <a:off x="511114" y="1213312"/>
            <a:ext cx="8283262" cy="2126864"/>
          </a:xfrm>
          <a:prstGeom prst="rect">
            <a:avLst/>
          </a:prstGeom>
          <a:noFill/>
        </p:spPr>
        <p:txBody>
          <a:bodyPr wrap="square">
            <a:spAutoFit/>
          </a:bodyPr>
          <a:lstStyle/>
          <a:p>
            <a:pPr>
              <a:lnSpc>
                <a:spcPct val="150000"/>
              </a:lnSpc>
            </a:pPr>
            <a:r>
              <a:rPr lang="tr-TR" dirty="0"/>
              <a:t>Verilerin miktarı, büyüklüğü veya çeşitliliği artarken, yeni kavramlar ortaya çıkarmakta veya kavramlar zamanla değişmektedir. Veriler artık basit bir şekilde veri olmaktan çıkıp belli bir yöntem ve daha fazla katma değer üretecek şekle dönüşmektedir. Günümüzde de verilerin en gelişmişi, değerlisi veya faydalısı, belki de zeki unsurlar içeren en günceli ise semantik yapıları da içerisinde barındıran “</a:t>
            </a:r>
            <a:r>
              <a:rPr lang="tr-TR" dirty="0" err="1"/>
              <a:t>smart</a:t>
            </a:r>
            <a:r>
              <a:rPr lang="tr-TR" dirty="0"/>
              <a:t>” verilerdir (Şekil 1.2).</a:t>
            </a:r>
          </a:p>
        </p:txBody>
      </p:sp>
      <p:pic>
        <p:nvPicPr>
          <p:cNvPr id="7" name="Resim 6">
            <a:extLst>
              <a:ext uri="{FF2B5EF4-FFF2-40B4-BE49-F238E27FC236}">
                <a16:creationId xmlns:a16="http://schemas.microsoft.com/office/drawing/2014/main" id="{57A6FD0E-598D-43CF-B0B4-7DF8BE288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6211" y="3842981"/>
            <a:ext cx="3707091" cy="2226125"/>
          </a:xfrm>
          <a:prstGeom prst="rect">
            <a:avLst/>
          </a:prstGeom>
        </p:spPr>
      </p:pic>
    </p:spTree>
    <p:extLst>
      <p:ext uri="{BB962C8B-B14F-4D97-AF65-F5344CB8AC3E}">
        <p14:creationId xmlns:p14="http://schemas.microsoft.com/office/powerpoint/2010/main" val="2765911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dirty="0"/>
              <a:t>Verinin Evrimi</a:t>
            </a:r>
            <a:endParaRPr lang="tr-TR" b="1" dirty="0">
              <a:solidFill>
                <a:srgbClr val="FF0000"/>
              </a:solidFill>
            </a:endParaRPr>
          </a:p>
        </p:txBody>
      </p:sp>
      <p:sp>
        <p:nvSpPr>
          <p:cNvPr id="13" name="Metin kutusu 12">
            <a:extLst>
              <a:ext uri="{FF2B5EF4-FFF2-40B4-BE49-F238E27FC236}">
                <a16:creationId xmlns:a16="http://schemas.microsoft.com/office/drawing/2014/main" id="{51A984BC-D5F4-4B22-A3C8-CBC658E0E8C5}"/>
              </a:ext>
            </a:extLst>
          </p:cNvPr>
          <p:cNvSpPr txBox="1"/>
          <p:nvPr/>
        </p:nvSpPr>
        <p:spPr>
          <a:xfrm>
            <a:off x="511114" y="1213312"/>
            <a:ext cx="8283262" cy="2957861"/>
          </a:xfrm>
          <a:prstGeom prst="rect">
            <a:avLst/>
          </a:prstGeom>
          <a:noFill/>
        </p:spPr>
        <p:txBody>
          <a:bodyPr wrap="square">
            <a:spAutoFit/>
          </a:bodyPr>
          <a:lstStyle/>
          <a:p>
            <a:pPr>
              <a:lnSpc>
                <a:spcPct val="150000"/>
              </a:lnSpc>
            </a:pPr>
            <a:r>
              <a:rPr lang="tr-TR" dirty="0"/>
              <a:t>Veri, bilişim teknolojisi açısından “sayısal ortamlarda bulunan, işlenen veya taşınan sinyaller”, “anlamlı hale dönüştürülmemiş bitler” veya “birbiriyle bağlantısı henüz kurulmamış bilinenler” olarak tanımlanabilir. </a:t>
            </a:r>
          </a:p>
          <a:p>
            <a:pPr>
              <a:lnSpc>
                <a:spcPct val="150000"/>
              </a:lnSpc>
            </a:pPr>
            <a:endParaRPr lang="tr-TR" dirty="0"/>
          </a:p>
          <a:p>
            <a:pPr>
              <a:lnSpc>
                <a:spcPct val="150000"/>
              </a:lnSpc>
            </a:pPr>
            <a:r>
              <a:rPr lang="tr-TR" dirty="0"/>
              <a:t>Verinin “belli bir anlam ifade edecek şekilde işlenip, belirsizliğinin azaltılmasıyla” bilgi elde edilir. Belirli bir konuda elde edilen bilginin, tecrübe veya öğrenme ile farkında olunması ve anlaşılması </a:t>
            </a:r>
            <a:r>
              <a:rPr lang="tr-TR" dirty="0" err="1"/>
              <a:t>özbilgi</a:t>
            </a:r>
            <a:r>
              <a:rPr lang="tr-TR" dirty="0"/>
              <a:t> olarak adlandırılır. </a:t>
            </a:r>
          </a:p>
        </p:txBody>
      </p:sp>
    </p:spTree>
    <p:extLst>
      <p:ext uri="{BB962C8B-B14F-4D97-AF65-F5344CB8AC3E}">
        <p14:creationId xmlns:p14="http://schemas.microsoft.com/office/powerpoint/2010/main" val="4114791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dirty="0"/>
              <a:t>Verinin Evrimi</a:t>
            </a:r>
            <a:endParaRPr lang="tr-TR" b="1" dirty="0">
              <a:solidFill>
                <a:srgbClr val="FF0000"/>
              </a:solidFill>
            </a:endParaRPr>
          </a:p>
        </p:txBody>
      </p:sp>
      <p:sp>
        <p:nvSpPr>
          <p:cNvPr id="13" name="Metin kutusu 12">
            <a:extLst>
              <a:ext uri="{FF2B5EF4-FFF2-40B4-BE49-F238E27FC236}">
                <a16:creationId xmlns:a16="http://schemas.microsoft.com/office/drawing/2014/main" id="{51A984BC-D5F4-4B22-A3C8-CBC658E0E8C5}"/>
              </a:ext>
            </a:extLst>
          </p:cNvPr>
          <p:cNvSpPr txBox="1"/>
          <p:nvPr/>
        </p:nvSpPr>
        <p:spPr>
          <a:xfrm>
            <a:off x="511114" y="1213312"/>
            <a:ext cx="8283262" cy="2957861"/>
          </a:xfrm>
          <a:prstGeom prst="rect">
            <a:avLst/>
          </a:prstGeom>
          <a:noFill/>
        </p:spPr>
        <p:txBody>
          <a:bodyPr wrap="square">
            <a:spAutoFit/>
          </a:bodyPr>
          <a:lstStyle/>
          <a:p>
            <a:pPr>
              <a:lnSpc>
                <a:spcPct val="150000"/>
              </a:lnSpc>
            </a:pPr>
            <a:endParaRPr lang="tr-TR" dirty="0"/>
          </a:p>
          <a:p>
            <a:pPr>
              <a:lnSpc>
                <a:spcPct val="150000"/>
              </a:lnSpc>
            </a:pPr>
            <a:r>
              <a:rPr lang="tr-TR" dirty="0"/>
              <a:t>Bilgelik ise, güvenilir karar vermek için </a:t>
            </a:r>
            <a:r>
              <a:rPr lang="tr-TR" dirty="0" err="1"/>
              <a:t>özbilginin</a:t>
            </a:r>
            <a:r>
              <a:rPr lang="tr-TR" dirty="0"/>
              <a:t> nasıl kullanılacağını kavramaktır. Şekil 1.3’de verinin günlük hayatımızda az veya çok kullandığımız adımları, bunların ilişkileri ve adlandırılması gösterilmiştir. Veri içeriğindeki bilinmezliklerin giderilmesi ile bilgiye, bilginin anlam ve içeriğinin anlaşılması ile </a:t>
            </a:r>
            <a:r>
              <a:rPr lang="tr-TR" dirty="0" err="1"/>
              <a:t>özbilgiye</a:t>
            </a:r>
            <a:r>
              <a:rPr lang="tr-TR" dirty="0"/>
              <a:t>, oluşan birikimin içselleştirilmesi ile bilgeliğe ve bu adımda oluşan değerin ise belirlenen amaca dönüştürülmesine veya dönüştürülmüş haline de karar veya hedef denilmektedir. </a:t>
            </a:r>
          </a:p>
        </p:txBody>
      </p:sp>
      <p:pic>
        <p:nvPicPr>
          <p:cNvPr id="3" name="Resim 2">
            <a:extLst>
              <a:ext uri="{FF2B5EF4-FFF2-40B4-BE49-F238E27FC236}">
                <a16:creationId xmlns:a16="http://schemas.microsoft.com/office/drawing/2014/main" id="{9FE5CC72-94CC-400C-8413-DE8373F8F5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128" y="4202062"/>
            <a:ext cx="4192872" cy="2288633"/>
          </a:xfrm>
          <a:prstGeom prst="rect">
            <a:avLst/>
          </a:prstGeom>
        </p:spPr>
      </p:pic>
    </p:spTree>
    <p:extLst>
      <p:ext uri="{BB962C8B-B14F-4D97-AF65-F5344CB8AC3E}">
        <p14:creationId xmlns:p14="http://schemas.microsoft.com/office/powerpoint/2010/main" val="2103946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dirty="0"/>
              <a:t>Verinin Evrimi</a:t>
            </a:r>
            <a:endParaRPr lang="tr-TR" b="1" dirty="0">
              <a:solidFill>
                <a:srgbClr val="FF0000"/>
              </a:solidFill>
            </a:endParaRPr>
          </a:p>
        </p:txBody>
      </p:sp>
      <p:sp>
        <p:nvSpPr>
          <p:cNvPr id="13" name="Metin kutusu 12">
            <a:extLst>
              <a:ext uri="{FF2B5EF4-FFF2-40B4-BE49-F238E27FC236}">
                <a16:creationId xmlns:a16="http://schemas.microsoft.com/office/drawing/2014/main" id="{51A984BC-D5F4-4B22-A3C8-CBC658E0E8C5}"/>
              </a:ext>
            </a:extLst>
          </p:cNvPr>
          <p:cNvSpPr txBox="1"/>
          <p:nvPr/>
        </p:nvSpPr>
        <p:spPr>
          <a:xfrm>
            <a:off x="511114" y="1213312"/>
            <a:ext cx="8283262" cy="5035353"/>
          </a:xfrm>
          <a:prstGeom prst="rect">
            <a:avLst/>
          </a:prstGeom>
          <a:noFill/>
        </p:spPr>
        <p:txBody>
          <a:bodyPr wrap="square">
            <a:spAutoFit/>
          </a:bodyPr>
          <a:lstStyle/>
          <a:p>
            <a:pPr>
              <a:lnSpc>
                <a:spcPct val="150000"/>
              </a:lnSpc>
            </a:pPr>
            <a:r>
              <a:rPr lang="tr-TR" dirty="0"/>
              <a:t>Verileri anlamak, değerlendirebilmek ve farklı bakış açıları ile analiz edebilmek ve sonuçta beklenen hedefe veya istenilen kararlara erişilebilmesi için, bu veriler dört grupta sınıflandırılmış olup aşağıda kısaca açıklanmıştır</a:t>
            </a:r>
          </a:p>
          <a:p>
            <a:pPr>
              <a:lnSpc>
                <a:spcPct val="150000"/>
              </a:lnSpc>
            </a:pPr>
            <a:endParaRPr lang="tr-TR" dirty="0"/>
          </a:p>
          <a:p>
            <a:pPr marL="285750" indent="-285750">
              <a:lnSpc>
                <a:spcPct val="150000"/>
              </a:lnSpc>
              <a:buFont typeface="Arial" panose="020B0604020202020204" pitchFamily="34" charset="0"/>
              <a:buChar char="•"/>
            </a:pPr>
            <a:r>
              <a:rPr lang="tr-TR" b="1" dirty="0"/>
              <a:t>Veri parçası (data spot), </a:t>
            </a:r>
            <a:r>
              <a:rPr lang="tr-TR" dirty="0"/>
              <a:t>analizlerde dikkate alınan erişilebilir verinin bir alt kümesi olarak gruplandırılır. </a:t>
            </a:r>
          </a:p>
          <a:p>
            <a:pPr marL="285750" indent="-285750">
              <a:lnSpc>
                <a:spcPct val="150000"/>
              </a:lnSpc>
              <a:buFont typeface="Arial" panose="020B0604020202020204" pitchFamily="34" charset="0"/>
              <a:buChar char="•"/>
            </a:pPr>
            <a:r>
              <a:rPr lang="tr-TR" b="1" dirty="0"/>
              <a:t>Erişilebilir veri </a:t>
            </a:r>
            <a:r>
              <a:rPr lang="tr-TR" dirty="0"/>
              <a:t>(</a:t>
            </a:r>
            <a:r>
              <a:rPr lang="tr-TR" dirty="0" err="1"/>
              <a:t>light</a:t>
            </a:r>
            <a:r>
              <a:rPr lang="tr-TR" dirty="0"/>
              <a:t> data), erişilebilir ve her an kullanıma hazır olan veri grubudur. </a:t>
            </a:r>
          </a:p>
          <a:p>
            <a:pPr marL="285750" indent="-285750">
              <a:lnSpc>
                <a:spcPct val="150000"/>
              </a:lnSpc>
              <a:buFont typeface="Arial" panose="020B0604020202020204" pitchFamily="34" charset="0"/>
              <a:buChar char="•"/>
            </a:pPr>
            <a:r>
              <a:rPr lang="tr-TR" b="1" dirty="0"/>
              <a:t>Gri veri (</a:t>
            </a:r>
            <a:r>
              <a:rPr lang="tr-TR" dirty="0" err="1"/>
              <a:t>gray</a:t>
            </a:r>
            <a:r>
              <a:rPr lang="tr-TR" dirty="0"/>
              <a:t> data), erişemediğimiz ancak nitelikli varsayımlar yapabileceğimizi ve analiz ettiğimiz sistemin bir parçası olduğunu bildiğimiz veri gruplarıdır. </a:t>
            </a:r>
          </a:p>
          <a:p>
            <a:pPr marL="285750" indent="-285750">
              <a:lnSpc>
                <a:spcPct val="150000"/>
              </a:lnSpc>
              <a:buFont typeface="Arial" panose="020B0604020202020204" pitchFamily="34" charset="0"/>
              <a:buChar char="•"/>
            </a:pPr>
            <a:r>
              <a:rPr lang="tr-TR" b="1" dirty="0"/>
              <a:t>Karanlık veri </a:t>
            </a:r>
            <a:r>
              <a:rPr lang="tr-TR" dirty="0"/>
              <a:t>(</a:t>
            </a:r>
            <a:r>
              <a:rPr lang="tr-TR" dirty="0" err="1"/>
              <a:t>dark</a:t>
            </a:r>
            <a:r>
              <a:rPr lang="tr-TR" dirty="0"/>
              <a:t> data) ise, nitel veya nicel olup olmadığı anlaşılamayan, bilinmeyen veya gruplandırılamayan veri grubudur. Bu veriler kısaca bilmediğimizin veya bilemediğimizin farkında bile olamadığımız veri gruplarıdır.</a:t>
            </a:r>
          </a:p>
        </p:txBody>
      </p:sp>
    </p:spTree>
    <p:extLst>
      <p:ext uri="{BB962C8B-B14F-4D97-AF65-F5344CB8AC3E}">
        <p14:creationId xmlns:p14="http://schemas.microsoft.com/office/powerpoint/2010/main" val="3865655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FF7D12D-72A0-4C23-B163-FD31BB5A102E}"/>
              </a:ext>
            </a:extLst>
          </p:cNvPr>
          <p:cNvSpPr txBox="1"/>
          <p:nvPr/>
        </p:nvSpPr>
        <p:spPr>
          <a:xfrm>
            <a:off x="7416281" y="5992468"/>
            <a:ext cx="2601595" cy="605155"/>
          </a:xfrm>
          <a:prstGeom prst="rect">
            <a:avLst/>
          </a:prstGeom>
        </p:spPr>
        <p:txBody>
          <a:bodyPr vert="horz" wrap="square" lIns="0" tIns="0" rIns="0" bIns="0" rtlCol="0">
            <a:noAutofit/>
          </a:bodyPr>
          <a:lstStyle/>
          <a:p>
            <a:pPr marL="12700">
              <a:lnSpc>
                <a:spcPts val="4765"/>
              </a:lnSpc>
            </a:pPr>
            <a:r>
              <a:rPr b="1" spc="-25" dirty="0">
                <a:solidFill>
                  <a:srgbClr val="991200"/>
                </a:solidFill>
                <a:latin typeface="Trebuchet MS"/>
                <a:cs typeface="Trebuchet MS"/>
              </a:rPr>
              <a:t>Büyük</a:t>
            </a:r>
            <a:r>
              <a:rPr b="1" spc="-40" dirty="0">
                <a:solidFill>
                  <a:srgbClr val="991200"/>
                </a:solidFill>
                <a:latin typeface="Trebuchet MS"/>
                <a:cs typeface="Trebuchet MS"/>
              </a:rPr>
              <a:t> </a:t>
            </a:r>
            <a:r>
              <a:rPr b="1" spc="-20" dirty="0">
                <a:solidFill>
                  <a:srgbClr val="991200"/>
                </a:solidFill>
                <a:latin typeface="Trebuchet MS"/>
                <a:cs typeface="Trebuchet MS"/>
              </a:rPr>
              <a:t>Veri</a:t>
            </a:r>
            <a:endParaRPr dirty="0">
              <a:latin typeface="Trebuchet MS"/>
              <a:cs typeface="Trebuchet MS"/>
            </a:endParaRPr>
          </a:p>
        </p:txBody>
      </p:sp>
      <p:sp>
        <p:nvSpPr>
          <p:cNvPr id="9" name="object 4">
            <a:extLst>
              <a:ext uri="{FF2B5EF4-FFF2-40B4-BE49-F238E27FC236}">
                <a16:creationId xmlns:a16="http://schemas.microsoft.com/office/drawing/2014/main" id="{165205FE-024F-40E8-B515-2E229E14FCB9}"/>
              </a:ext>
            </a:extLst>
          </p:cNvPr>
          <p:cNvSpPr txBox="1"/>
          <p:nvPr/>
        </p:nvSpPr>
        <p:spPr>
          <a:xfrm>
            <a:off x="7593181" y="6464273"/>
            <a:ext cx="1428115" cy="266700"/>
          </a:xfrm>
          <a:prstGeom prst="rect">
            <a:avLst/>
          </a:prstGeom>
        </p:spPr>
        <p:txBody>
          <a:bodyPr vert="horz" wrap="square" lIns="0" tIns="0" rIns="0" bIns="0" rtlCol="0">
            <a:noAutofit/>
          </a:bodyPr>
          <a:lstStyle/>
          <a:p>
            <a:pPr marL="12700"/>
            <a:r>
              <a:rPr sz="900" dirty="0">
                <a:latin typeface="Calibri"/>
                <a:cs typeface="Calibri"/>
              </a:rPr>
              <a:t>Hüseyin TURGUT</a:t>
            </a:r>
          </a:p>
        </p:txBody>
      </p:sp>
      <p:sp>
        <p:nvSpPr>
          <p:cNvPr id="11" name="Metin kutusu 10">
            <a:extLst>
              <a:ext uri="{FF2B5EF4-FFF2-40B4-BE49-F238E27FC236}">
                <a16:creationId xmlns:a16="http://schemas.microsoft.com/office/drawing/2014/main" id="{A4F36409-D10E-48C8-A4C9-5186B6C69A77}"/>
              </a:ext>
            </a:extLst>
          </p:cNvPr>
          <p:cNvSpPr txBox="1"/>
          <p:nvPr/>
        </p:nvSpPr>
        <p:spPr>
          <a:xfrm>
            <a:off x="675017" y="596025"/>
            <a:ext cx="5007634" cy="369332"/>
          </a:xfrm>
          <a:prstGeom prst="rect">
            <a:avLst/>
          </a:prstGeom>
          <a:noFill/>
        </p:spPr>
        <p:txBody>
          <a:bodyPr wrap="square">
            <a:spAutoFit/>
          </a:bodyPr>
          <a:lstStyle/>
          <a:p>
            <a:r>
              <a:rPr lang="tr-TR" b="1" dirty="0">
                <a:solidFill>
                  <a:srgbClr val="FF0000"/>
                </a:solidFill>
              </a:rPr>
              <a:t>BÜYÜK VERİ</a:t>
            </a:r>
          </a:p>
        </p:txBody>
      </p:sp>
      <p:sp>
        <p:nvSpPr>
          <p:cNvPr id="13" name="Metin kutusu 12">
            <a:extLst>
              <a:ext uri="{FF2B5EF4-FFF2-40B4-BE49-F238E27FC236}">
                <a16:creationId xmlns:a16="http://schemas.microsoft.com/office/drawing/2014/main" id="{51A984BC-D5F4-4B22-A3C8-CBC658E0E8C5}"/>
              </a:ext>
            </a:extLst>
          </p:cNvPr>
          <p:cNvSpPr txBox="1"/>
          <p:nvPr/>
        </p:nvSpPr>
        <p:spPr>
          <a:xfrm>
            <a:off x="511114" y="1213312"/>
            <a:ext cx="8283262" cy="4204356"/>
          </a:xfrm>
          <a:prstGeom prst="rect">
            <a:avLst/>
          </a:prstGeom>
          <a:noFill/>
        </p:spPr>
        <p:txBody>
          <a:bodyPr wrap="square">
            <a:spAutoFit/>
          </a:bodyPr>
          <a:lstStyle/>
          <a:p>
            <a:pPr>
              <a:lnSpc>
                <a:spcPct val="150000"/>
              </a:lnSpc>
            </a:pPr>
            <a:r>
              <a:rPr lang="tr-TR" dirty="0"/>
              <a:t>Büyük veri (</a:t>
            </a:r>
            <a:r>
              <a:rPr lang="tr-TR" dirty="0" err="1"/>
              <a:t>big</a:t>
            </a:r>
            <a:r>
              <a:rPr lang="tr-TR" dirty="0"/>
              <a:t> data) kavramı; verilerin saklanmasında, analiz edilmesinde ve yönetilmesinde klasik veritabanı yönetim sistemlerin yetersiz kaldığı durumlarda karşımıza çıkan bir problem olarak tanımlanabilir. </a:t>
            </a:r>
          </a:p>
          <a:p>
            <a:pPr>
              <a:lnSpc>
                <a:spcPct val="150000"/>
              </a:lnSpc>
            </a:pPr>
            <a:endParaRPr lang="tr-TR" dirty="0"/>
          </a:p>
          <a:p>
            <a:pPr>
              <a:lnSpc>
                <a:spcPct val="150000"/>
              </a:lnSpc>
            </a:pPr>
            <a:r>
              <a:rPr lang="tr-TR" dirty="0"/>
              <a:t>Bu kavram, organizasyonlara göre değişiklik gösterebilir. Örneğin; bir organizasyon için gigabaytlarca veriyi işlemek problem iken, bazı organizasyonlarda terabaytlarca veri analizi problem olabilmektedir. </a:t>
            </a:r>
          </a:p>
          <a:p>
            <a:pPr>
              <a:lnSpc>
                <a:spcPct val="150000"/>
              </a:lnSpc>
            </a:pPr>
            <a:endParaRPr lang="tr-TR" dirty="0"/>
          </a:p>
          <a:p>
            <a:pPr>
              <a:lnSpc>
                <a:spcPct val="150000"/>
              </a:lnSpc>
            </a:pPr>
            <a:r>
              <a:rPr lang="tr-TR" u="sng" dirty="0"/>
              <a:t>Tanım olarak büyük veri; “farklı formatlarda, hızlı bir şekilde ve büyük hacimde üretilen veriler” olarak adlandırılabilir.</a:t>
            </a:r>
          </a:p>
        </p:txBody>
      </p:sp>
    </p:spTree>
    <p:extLst>
      <p:ext uri="{BB962C8B-B14F-4D97-AF65-F5344CB8AC3E}">
        <p14:creationId xmlns:p14="http://schemas.microsoft.com/office/powerpoint/2010/main" val="2019505064"/>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TotalTime>
  <Words>1044</Words>
  <Application>Microsoft Office PowerPoint</Application>
  <PresentationFormat>Ekran Gösterisi (4:3)</PresentationFormat>
  <Paragraphs>118</Paragraphs>
  <Slides>19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Arial</vt:lpstr>
      <vt:lpstr>Calibri</vt:lpstr>
      <vt:lpstr>Calibri Light</vt:lpstr>
      <vt:lpstr>Trebuchet MS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hüseyin turgut</dc:creator>
  <cp:lastModifiedBy>hüseyin turgut</cp:lastModifiedBy>
  <cp:revision>11</cp:revision>
  <dcterms:created xsi:type="dcterms:W3CDTF">2022-02-22T06:38:09Z</dcterms:created>
  <dcterms:modified xsi:type="dcterms:W3CDTF">2022-03-17T13:26:10Z</dcterms:modified>
</cp:coreProperties>
</file>